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Lst>
  <p:sldSz cx="12192000" cy="685800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34" autoAdjust="0"/>
  </p:normalViewPr>
  <p:slideViewPr>
    <p:cSldViewPr snapToGrid="0">
      <p:cViewPr>
        <p:scale>
          <a:sx n="50" d="100"/>
          <a:sy n="50" d="100"/>
        </p:scale>
        <p:origin x="-58" y="7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24" name="PlaceHolder 2"/>
          <p:cNvSpPr>
            <a:spLocks noGrp="1"/>
          </p:cNvSpPr>
          <p:nvPr>
            <p:ph/>
          </p:nvPr>
        </p:nvSpPr>
        <p:spPr>
          <a:xfrm>
            <a:off x="1141560" y="224964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25" name="PlaceHolder 3"/>
          <p:cNvSpPr>
            <a:spLocks noGrp="1"/>
          </p:cNvSpPr>
          <p:nvPr>
            <p:ph/>
          </p:nvPr>
        </p:nvSpPr>
        <p:spPr>
          <a:xfrm>
            <a:off x="1141560" y="409968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27"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28"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29" name="PlaceHolder 4"/>
          <p:cNvSpPr>
            <a:spLocks noGrp="1"/>
          </p:cNvSpPr>
          <p:nvPr>
            <p:ph/>
          </p:nvPr>
        </p:nvSpPr>
        <p:spPr>
          <a:xfrm>
            <a:off x="114156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0" name="PlaceHolder 5"/>
          <p:cNvSpPr>
            <a:spLocks noGrp="1"/>
          </p:cNvSpPr>
          <p:nvPr>
            <p:ph/>
          </p:nvPr>
        </p:nvSpPr>
        <p:spPr>
          <a:xfrm>
            <a:off x="621720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32" name="PlaceHolder 2"/>
          <p:cNvSpPr>
            <a:spLocks noGrp="1"/>
          </p:cNvSpPr>
          <p:nvPr>
            <p:ph/>
          </p:nvPr>
        </p:nvSpPr>
        <p:spPr>
          <a:xfrm>
            <a:off x="114156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3" name="PlaceHolder 3"/>
          <p:cNvSpPr>
            <a:spLocks noGrp="1"/>
          </p:cNvSpPr>
          <p:nvPr>
            <p:ph/>
          </p:nvPr>
        </p:nvSpPr>
        <p:spPr>
          <a:xfrm>
            <a:off x="449064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4" name="PlaceHolder 4"/>
          <p:cNvSpPr>
            <a:spLocks noGrp="1"/>
          </p:cNvSpPr>
          <p:nvPr>
            <p:ph/>
          </p:nvPr>
        </p:nvSpPr>
        <p:spPr>
          <a:xfrm>
            <a:off x="783972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5" name="PlaceHolder 5"/>
          <p:cNvSpPr>
            <a:spLocks noGrp="1"/>
          </p:cNvSpPr>
          <p:nvPr>
            <p:ph/>
          </p:nvPr>
        </p:nvSpPr>
        <p:spPr>
          <a:xfrm>
            <a:off x="114156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6" name="PlaceHolder 6"/>
          <p:cNvSpPr>
            <a:spLocks noGrp="1"/>
          </p:cNvSpPr>
          <p:nvPr>
            <p:ph/>
          </p:nvPr>
        </p:nvSpPr>
        <p:spPr>
          <a:xfrm>
            <a:off x="449064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37" name="PlaceHolder 7"/>
          <p:cNvSpPr>
            <a:spLocks noGrp="1"/>
          </p:cNvSpPr>
          <p:nvPr>
            <p:ph/>
          </p:nvPr>
        </p:nvSpPr>
        <p:spPr>
          <a:xfrm>
            <a:off x="783972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87" name="PlaceHolder 2"/>
          <p:cNvSpPr>
            <a:spLocks noGrp="1"/>
          </p:cNvSpPr>
          <p:nvPr>
            <p:ph/>
          </p:nvPr>
        </p:nvSpPr>
        <p:spPr>
          <a:xfrm>
            <a:off x="1141560" y="2249640"/>
            <a:ext cx="990576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89" name="PlaceHolder 2"/>
          <p:cNvSpPr>
            <a:spLocks noGrp="1"/>
          </p:cNvSpPr>
          <p:nvPr>
            <p:ph/>
          </p:nvPr>
        </p:nvSpPr>
        <p:spPr>
          <a:xfrm>
            <a:off x="114156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90" name="PlaceHolder 3"/>
          <p:cNvSpPr>
            <a:spLocks noGrp="1"/>
          </p:cNvSpPr>
          <p:nvPr>
            <p:ph/>
          </p:nvPr>
        </p:nvSpPr>
        <p:spPr>
          <a:xfrm>
            <a:off x="621720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94"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95" name="PlaceHolder 3"/>
          <p:cNvSpPr>
            <a:spLocks noGrp="1"/>
          </p:cNvSpPr>
          <p:nvPr>
            <p:ph/>
          </p:nvPr>
        </p:nvSpPr>
        <p:spPr>
          <a:xfrm>
            <a:off x="621720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96" name="PlaceHolder 4"/>
          <p:cNvSpPr>
            <a:spLocks noGrp="1"/>
          </p:cNvSpPr>
          <p:nvPr>
            <p:ph/>
          </p:nvPr>
        </p:nvSpPr>
        <p:spPr>
          <a:xfrm>
            <a:off x="114156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98" name="PlaceHolder 2"/>
          <p:cNvSpPr>
            <a:spLocks noGrp="1"/>
          </p:cNvSpPr>
          <p:nvPr>
            <p:ph/>
          </p:nvPr>
        </p:nvSpPr>
        <p:spPr>
          <a:xfrm>
            <a:off x="114156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99"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00" name="PlaceHolder 4"/>
          <p:cNvSpPr>
            <a:spLocks noGrp="1"/>
          </p:cNvSpPr>
          <p:nvPr>
            <p:ph/>
          </p:nvPr>
        </p:nvSpPr>
        <p:spPr>
          <a:xfrm>
            <a:off x="621720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202"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03"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04" name="PlaceHolder 4"/>
          <p:cNvSpPr>
            <a:spLocks noGrp="1"/>
          </p:cNvSpPr>
          <p:nvPr>
            <p:ph/>
          </p:nvPr>
        </p:nvSpPr>
        <p:spPr>
          <a:xfrm>
            <a:off x="1141560" y="409968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206" name="PlaceHolder 2"/>
          <p:cNvSpPr>
            <a:spLocks noGrp="1"/>
          </p:cNvSpPr>
          <p:nvPr>
            <p:ph/>
          </p:nvPr>
        </p:nvSpPr>
        <p:spPr>
          <a:xfrm>
            <a:off x="1141560" y="224964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07" name="PlaceHolder 3"/>
          <p:cNvSpPr>
            <a:spLocks noGrp="1"/>
          </p:cNvSpPr>
          <p:nvPr>
            <p:ph/>
          </p:nvPr>
        </p:nvSpPr>
        <p:spPr>
          <a:xfrm>
            <a:off x="1141560" y="409968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209"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0"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1" name="PlaceHolder 4"/>
          <p:cNvSpPr>
            <a:spLocks noGrp="1"/>
          </p:cNvSpPr>
          <p:nvPr>
            <p:ph/>
          </p:nvPr>
        </p:nvSpPr>
        <p:spPr>
          <a:xfrm>
            <a:off x="114156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2" name="PlaceHolder 5"/>
          <p:cNvSpPr>
            <a:spLocks noGrp="1"/>
          </p:cNvSpPr>
          <p:nvPr>
            <p:ph/>
          </p:nvPr>
        </p:nvSpPr>
        <p:spPr>
          <a:xfrm>
            <a:off x="621720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214" name="PlaceHolder 2"/>
          <p:cNvSpPr>
            <a:spLocks noGrp="1"/>
          </p:cNvSpPr>
          <p:nvPr>
            <p:ph/>
          </p:nvPr>
        </p:nvSpPr>
        <p:spPr>
          <a:xfrm>
            <a:off x="114156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5" name="PlaceHolder 3"/>
          <p:cNvSpPr>
            <a:spLocks noGrp="1"/>
          </p:cNvSpPr>
          <p:nvPr>
            <p:ph/>
          </p:nvPr>
        </p:nvSpPr>
        <p:spPr>
          <a:xfrm>
            <a:off x="449064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6" name="PlaceHolder 4"/>
          <p:cNvSpPr>
            <a:spLocks noGrp="1"/>
          </p:cNvSpPr>
          <p:nvPr>
            <p:ph/>
          </p:nvPr>
        </p:nvSpPr>
        <p:spPr>
          <a:xfrm>
            <a:off x="7839720" y="224964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7" name="PlaceHolder 5"/>
          <p:cNvSpPr>
            <a:spLocks noGrp="1"/>
          </p:cNvSpPr>
          <p:nvPr>
            <p:ph/>
          </p:nvPr>
        </p:nvSpPr>
        <p:spPr>
          <a:xfrm>
            <a:off x="114156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8" name="PlaceHolder 6"/>
          <p:cNvSpPr>
            <a:spLocks noGrp="1"/>
          </p:cNvSpPr>
          <p:nvPr>
            <p:ph/>
          </p:nvPr>
        </p:nvSpPr>
        <p:spPr>
          <a:xfrm>
            <a:off x="449064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219" name="PlaceHolder 7"/>
          <p:cNvSpPr>
            <a:spLocks noGrp="1"/>
          </p:cNvSpPr>
          <p:nvPr>
            <p:ph/>
          </p:nvPr>
        </p:nvSpPr>
        <p:spPr>
          <a:xfrm>
            <a:off x="7839720" y="4099680"/>
            <a:ext cx="318924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05" name="PlaceHolder 2"/>
          <p:cNvSpPr>
            <a:spLocks noGrp="1"/>
          </p:cNvSpPr>
          <p:nvPr>
            <p:ph/>
          </p:nvPr>
        </p:nvSpPr>
        <p:spPr>
          <a:xfrm>
            <a:off x="1141560" y="2249640"/>
            <a:ext cx="990576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07" name="PlaceHolder 2"/>
          <p:cNvSpPr>
            <a:spLocks noGrp="1"/>
          </p:cNvSpPr>
          <p:nvPr>
            <p:ph/>
          </p:nvPr>
        </p:nvSpPr>
        <p:spPr>
          <a:xfrm>
            <a:off x="114156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08" name="PlaceHolder 3"/>
          <p:cNvSpPr>
            <a:spLocks noGrp="1"/>
          </p:cNvSpPr>
          <p:nvPr>
            <p:ph/>
          </p:nvPr>
        </p:nvSpPr>
        <p:spPr>
          <a:xfrm>
            <a:off x="621720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12"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13" name="PlaceHolder 3"/>
          <p:cNvSpPr>
            <a:spLocks noGrp="1"/>
          </p:cNvSpPr>
          <p:nvPr>
            <p:ph/>
          </p:nvPr>
        </p:nvSpPr>
        <p:spPr>
          <a:xfrm>
            <a:off x="621720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14" name="PlaceHolder 4"/>
          <p:cNvSpPr>
            <a:spLocks noGrp="1"/>
          </p:cNvSpPr>
          <p:nvPr>
            <p:ph/>
          </p:nvPr>
        </p:nvSpPr>
        <p:spPr>
          <a:xfrm>
            <a:off x="114156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16" name="PlaceHolder 2"/>
          <p:cNvSpPr>
            <a:spLocks noGrp="1"/>
          </p:cNvSpPr>
          <p:nvPr>
            <p:ph/>
          </p:nvPr>
        </p:nvSpPr>
        <p:spPr>
          <a:xfrm>
            <a:off x="1141560" y="2249640"/>
            <a:ext cx="4833720" cy="35413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17"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18" name="PlaceHolder 4"/>
          <p:cNvSpPr>
            <a:spLocks noGrp="1"/>
          </p:cNvSpPr>
          <p:nvPr>
            <p:ph/>
          </p:nvPr>
        </p:nvSpPr>
        <p:spPr>
          <a:xfrm>
            <a:off x="6217200" y="409968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a:noFill/>
          <a:ln w="0">
            <a:noFill/>
          </a:ln>
        </p:spPr>
        <p:txBody>
          <a:bodyPr lIns="0" tIns="0" rIns="0" bIns="0" anchor="ctr">
            <a:noAutofit/>
          </a:bodyPr>
          <a:lstStyle/>
          <a:p>
            <a:endParaRPr lang="en-US" sz="1800" b="0" strike="noStrike" spc="-1">
              <a:solidFill>
                <a:srgbClr val="FFFFFF"/>
              </a:solidFill>
              <a:latin typeface="Tw Cen MT"/>
            </a:endParaRPr>
          </a:p>
        </p:txBody>
      </p:sp>
      <p:sp>
        <p:nvSpPr>
          <p:cNvPr id="120" name="PlaceHolder 2"/>
          <p:cNvSpPr>
            <a:spLocks noGrp="1"/>
          </p:cNvSpPr>
          <p:nvPr>
            <p:ph/>
          </p:nvPr>
        </p:nvSpPr>
        <p:spPr>
          <a:xfrm>
            <a:off x="114156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21" name="PlaceHolder 3"/>
          <p:cNvSpPr>
            <a:spLocks noGrp="1"/>
          </p:cNvSpPr>
          <p:nvPr>
            <p:ph/>
          </p:nvPr>
        </p:nvSpPr>
        <p:spPr>
          <a:xfrm>
            <a:off x="6217200" y="2249640"/>
            <a:ext cx="483372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
        <p:nvSpPr>
          <p:cNvPr id="122" name="PlaceHolder 4"/>
          <p:cNvSpPr>
            <a:spLocks noGrp="1"/>
          </p:cNvSpPr>
          <p:nvPr>
            <p:ph/>
          </p:nvPr>
        </p:nvSpPr>
        <p:spPr>
          <a:xfrm>
            <a:off x="1141560" y="4099680"/>
            <a:ext cx="9905760" cy="1689120"/>
          </a:xfrm>
          <a:prstGeom prst="rect">
            <a:avLst/>
          </a:prstGeom>
          <a:noFill/>
          <a:ln w="0">
            <a:noFill/>
          </a:ln>
        </p:spPr>
        <p:txBody>
          <a:bodyPr lIns="0" tIns="0" rIns="0" bIns="0" anchor="t">
            <a:normAutofit/>
          </a:bodyPr>
          <a:lstStyle/>
          <a:p>
            <a:endParaRPr lang="en-US" sz="2400" b="0" strike="noStrike" spc="-1">
              <a:solidFill>
                <a:srgbClr val="FFFFFF"/>
              </a:solidFill>
              <a:latin typeface="Tw Cen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02" name="Picture 2"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103" name="Group 7"/>
          <p:cNvGrpSpPr/>
          <p:nvPr/>
        </p:nvGrpSpPr>
        <p:grpSpPr>
          <a:xfrm>
            <a:off x="-14400" y="0"/>
            <a:ext cx="12053520" cy="6857640"/>
            <a:chOff x="-14400" y="0"/>
            <a:chExt cx="12053520" cy="6857640"/>
          </a:xfrm>
        </p:grpSpPr>
        <p:grpSp>
          <p:nvGrpSpPr>
            <p:cNvPr id="2" name="Group 8"/>
            <p:cNvGrpSpPr/>
            <p:nvPr/>
          </p:nvGrpSpPr>
          <p:grpSpPr>
            <a:xfrm>
              <a:off x="-14400" y="0"/>
              <a:ext cx="1220760" cy="6857640"/>
              <a:chOff x="-14400" y="0"/>
              <a:chExt cx="1220760" cy="6857640"/>
            </a:xfrm>
          </p:grpSpPr>
          <p:sp>
            <p:nvSpPr>
              <p:cNvPr id="3" name="Rectangle 5"/>
              <p:cNvSpPr/>
              <p:nvPr/>
            </p:nvSpPr>
            <p:spPr>
              <a:xfrm>
                <a:off x="114480" y="468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 name="Freeform 6"/>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 name="Freeform 7"/>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 name="Freeform 8"/>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 name="Freeform 9"/>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 name="Freeform 10"/>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 name="Freeform 11"/>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0" name="Freeform 12"/>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1" name="Freeform 13"/>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2" name="Freeform 14"/>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3" name="Freeform 15"/>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 name="Line 16"/>
              <p:cNvSpPr/>
              <p:nvPr/>
            </p:nvSpPr>
            <p:spPr>
              <a:xfrm>
                <a:off x="-4680" y="9360"/>
                <a:ext cx="360" cy="360"/>
              </a:xfrm>
              <a:prstGeom prst="line">
                <a:avLst/>
              </a:prstGeom>
              <a:ln w="15">
                <a:solidFill>
                  <a:srgbClr val="FFFFFF"/>
                </a:solidFill>
              </a:ln>
            </p:spPr>
            <p:style>
              <a:lnRef idx="0">
                <a:scrgbClr r="0" g="0" b="0"/>
              </a:lnRef>
              <a:fillRef idx="0">
                <a:scrgbClr r="0" g="0" b="0"/>
              </a:fillRef>
              <a:effectRef idx="0">
                <a:scrgbClr r="0" g="0" b="0"/>
              </a:effectRef>
              <a:fontRef idx="minor"/>
            </p:style>
          </p:sp>
          <p:sp>
            <p:nvSpPr>
              <p:cNvPr id="15" name="Freeform 17"/>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 name="Freeform 18"/>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7" name="Freeform 19"/>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8" name="Freeform 20"/>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9" name="Rectangle 21"/>
              <p:cNvSpPr/>
              <p:nvPr/>
            </p:nvSpPr>
            <p:spPr>
              <a:xfrm>
                <a:off x="133200" y="466236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0" name="Freeform 22"/>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1" name="Freeform 23"/>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2" name="Freeform 24"/>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3" name="Freeform 25"/>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4" name="Freeform 26"/>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5" name="Freeform 27"/>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6" name="Freeform 28"/>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7" name="Freeform 29"/>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8" name="Freeform 30"/>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29" name="Freeform 31"/>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grpSp>
        <p:grpSp>
          <p:nvGrpSpPr>
            <p:cNvPr id="30" name="Group 9"/>
            <p:cNvGrpSpPr/>
            <p:nvPr/>
          </p:nvGrpSpPr>
          <p:grpSpPr>
            <a:xfrm>
              <a:off x="11364840" y="0"/>
              <a:ext cx="674280" cy="6848280"/>
              <a:chOff x="11364840" y="0"/>
              <a:chExt cx="674280" cy="6848280"/>
            </a:xfrm>
          </p:grpSpPr>
          <p:sp>
            <p:nvSpPr>
              <p:cNvPr id="31" name="Freeform 32"/>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2" name="Freeform 33"/>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3" name="Freeform 34"/>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4" name="Freeform 35"/>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5" name="Freeform 36"/>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6" name="Freeform 37"/>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7" name="Freeform 38"/>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8" name="Freeform 39"/>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39" name="Freeform 40"/>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40" name="Rectangle 41"/>
              <p:cNvSpPr/>
              <p:nvPr/>
            </p:nvSpPr>
            <p:spPr>
              <a:xfrm>
                <a:off x="11939760" y="6595920"/>
                <a:ext cx="23400" cy="252000"/>
              </a:xfrm>
              <a:prstGeom prst="rect">
                <a:avLst/>
              </a:pr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grpSp>
      </p:grpSp>
      <p:pic>
        <p:nvPicPr>
          <p:cNvPr id="41" name="Picture 2"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42" name="Group 10"/>
          <p:cNvGrpSpPr/>
          <p:nvPr/>
        </p:nvGrpSpPr>
        <p:grpSpPr>
          <a:xfrm>
            <a:off x="0" y="0"/>
            <a:ext cx="2304720" cy="6857640"/>
            <a:chOff x="0" y="0"/>
            <a:chExt cx="2304720" cy="6857640"/>
          </a:xfrm>
        </p:grpSpPr>
        <p:sp>
          <p:nvSpPr>
            <p:cNvPr id="43" name="Rectangle 5"/>
            <p:cNvSpPr/>
            <p:nvPr/>
          </p:nvSpPr>
          <p:spPr>
            <a:xfrm>
              <a:off x="1209600" y="468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4" name="Freeform 6"/>
            <p:cNvSpPr/>
            <p:nvPr/>
          </p:nvSpPr>
          <p:spPr>
            <a:xfrm>
              <a:off x="112860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5" name="Freeform 7"/>
            <p:cNvSpPr/>
            <p:nvPr/>
          </p:nvSpPr>
          <p:spPr>
            <a:xfrm>
              <a:off x="112392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6" name="Rectangle 8"/>
            <p:cNvSpPr/>
            <p:nvPr/>
          </p:nvSpPr>
          <p:spPr>
            <a:xfrm>
              <a:off x="414360" y="9360"/>
              <a:ext cx="28080" cy="44812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7" name="Freeform 9"/>
            <p:cNvSpPr/>
            <p:nvPr/>
          </p:nvSpPr>
          <p:spPr>
            <a:xfrm>
              <a:off x="3333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8" name="Freeform 10"/>
            <p:cNvSpPr/>
            <p:nvPr/>
          </p:nvSpPr>
          <p:spPr>
            <a:xfrm>
              <a:off x="190440" y="9360"/>
              <a:ext cx="151920" cy="907560"/>
            </a:xfrm>
            <a:custGeom>
              <a:avLst/>
              <a:gdLst/>
              <a:ahLst/>
              <a:cxn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49" name="Freeform 11"/>
            <p:cNvSpPr/>
            <p:nvPr/>
          </p:nvSpPr>
          <p:spPr>
            <a:xfrm>
              <a:off x="1290600" y="14400"/>
              <a:ext cx="375840" cy="1801440"/>
            </a:xfrm>
            <a:custGeom>
              <a:avLst/>
              <a:gdLst/>
              <a:ahLst/>
              <a:cxn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0" name="Freeform 12"/>
            <p:cNvSpPr/>
            <p:nvPr/>
          </p:nvSpPr>
          <p:spPr>
            <a:xfrm>
              <a:off x="1600200" y="18018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1" name="Freeform 13"/>
            <p:cNvSpPr/>
            <p:nvPr/>
          </p:nvSpPr>
          <p:spPr>
            <a:xfrm>
              <a:off x="1380960" y="9360"/>
              <a:ext cx="371160" cy="1425240"/>
            </a:xfrm>
            <a:custGeom>
              <a:avLst/>
              <a:gdLst/>
              <a:ahLst/>
              <a:cxn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2" name="Freeform 14"/>
            <p:cNvSpPr/>
            <p:nvPr/>
          </p:nvSpPr>
          <p:spPr>
            <a:xfrm>
              <a:off x="164304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3" name="Freeform 15"/>
            <p:cNvSpPr/>
            <p:nvPr/>
          </p:nvSpPr>
          <p:spPr>
            <a:xfrm>
              <a:off x="1685880" y="14209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4" name="Freeform 16"/>
            <p:cNvSpPr/>
            <p:nvPr/>
          </p:nvSpPr>
          <p:spPr>
            <a:xfrm>
              <a:off x="168588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5" name="Freeform 17"/>
            <p:cNvSpPr/>
            <p:nvPr/>
          </p:nvSpPr>
          <p:spPr>
            <a:xfrm>
              <a:off x="1743120" y="4680"/>
              <a:ext cx="418680" cy="522000"/>
            </a:xfrm>
            <a:custGeom>
              <a:avLst/>
              <a:gdLst/>
              <a:ahLst/>
              <a:cxn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6" name="Freeform 18"/>
            <p:cNvSpPr/>
            <p:nvPr/>
          </p:nvSpPr>
          <p:spPr>
            <a:xfrm>
              <a:off x="211932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7" name="Freeform 19"/>
            <p:cNvSpPr/>
            <p:nvPr/>
          </p:nvSpPr>
          <p:spPr>
            <a:xfrm>
              <a:off x="952560" y="4680"/>
              <a:ext cx="151920" cy="907560"/>
            </a:xfrm>
            <a:custGeom>
              <a:avLst/>
              <a:gdLst/>
              <a:ahLst/>
              <a:cxn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8" name="Freeform 20"/>
            <p:cNvSpPr/>
            <p:nvPr/>
          </p:nvSpPr>
          <p:spPr>
            <a:xfrm>
              <a:off x="86688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59" name="Freeform 21"/>
            <p:cNvSpPr/>
            <p:nvPr/>
          </p:nvSpPr>
          <p:spPr>
            <a:xfrm>
              <a:off x="890640" y="15541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0" name="Freeform 22"/>
            <p:cNvSpPr/>
            <p:nvPr/>
          </p:nvSpPr>
          <p:spPr>
            <a:xfrm>
              <a:off x="738360" y="5622840"/>
              <a:ext cx="337680" cy="1215720"/>
            </a:xfrm>
            <a:custGeom>
              <a:avLst/>
              <a:gdLst/>
              <a:ahLst/>
              <a:cxn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1" name="Freeform 23"/>
            <p:cNvSpPr/>
            <p:nvPr/>
          </p:nvSpPr>
          <p:spPr>
            <a:xfrm>
              <a:off x="647640" y="5479920"/>
              <a:ext cx="156960" cy="156960"/>
            </a:xfrm>
            <a:custGeom>
              <a:avLst/>
              <a:gdLst/>
              <a:ahLst/>
              <a:cxn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2" name="Freeform 24"/>
            <p:cNvSpPr/>
            <p:nvPr/>
          </p:nvSpPr>
          <p:spPr>
            <a:xfrm>
              <a:off x="66600" y="903240"/>
              <a:ext cx="190080" cy="190080"/>
            </a:xfrm>
            <a:custGeom>
              <a:avLst/>
              <a:gdLst/>
              <a:ahLst/>
              <a:cxn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3" name="Freeform 25"/>
            <p:cNvSpPr/>
            <p:nvPr/>
          </p:nvSpPr>
          <p:spPr>
            <a:xfrm>
              <a:off x="0" y="3897360"/>
              <a:ext cx="132840" cy="266400"/>
            </a:xfrm>
            <a:custGeom>
              <a:avLst/>
              <a:gdLst/>
              <a:ahLst/>
              <a:cxnLst/>
              <a:rect l="l" t="t" r="r" b="b"/>
              <a:pathLst>
                <a:path w="84" h="168">
                  <a:moveTo>
                    <a:pt x="69" y="168"/>
                  </a:moveTo>
                  <a:lnTo>
                    <a:pt x="0" y="6"/>
                  </a:lnTo>
                  <a:lnTo>
                    <a:pt x="12" y="0"/>
                  </a:lnTo>
                  <a:lnTo>
                    <a:pt x="84" y="162"/>
                  </a:lnTo>
                  <a:lnTo>
                    <a:pt x="69" y="168"/>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4" name="Freeform 26"/>
            <p:cNvSpPr/>
            <p:nvPr/>
          </p:nvSpPr>
          <p:spPr>
            <a:xfrm>
              <a:off x="66600" y="414972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5" name="Freeform 27"/>
            <p:cNvSpPr/>
            <p:nvPr/>
          </p:nvSpPr>
          <p:spPr>
            <a:xfrm>
              <a:off x="0" y="1644480"/>
              <a:ext cx="132840" cy="269640"/>
            </a:xfrm>
            <a:custGeom>
              <a:avLst/>
              <a:gdLst/>
              <a:ahLst/>
              <a:cxnLst/>
              <a:rect l="l" t="t" r="r" b="b"/>
              <a:pathLst>
                <a:path w="84" h="170">
                  <a:moveTo>
                    <a:pt x="12" y="170"/>
                  </a:moveTo>
                  <a:lnTo>
                    <a:pt x="0" y="164"/>
                  </a:lnTo>
                  <a:lnTo>
                    <a:pt x="69" y="0"/>
                  </a:lnTo>
                  <a:lnTo>
                    <a:pt x="84" y="6"/>
                  </a:lnTo>
                  <a:lnTo>
                    <a:pt x="12" y="17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6" name="Freeform 28"/>
            <p:cNvSpPr/>
            <p:nvPr/>
          </p:nvSpPr>
          <p:spPr>
            <a:xfrm>
              <a:off x="66600" y="14684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7" name="Freeform 29"/>
            <p:cNvSpPr/>
            <p:nvPr/>
          </p:nvSpPr>
          <p:spPr>
            <a:xfrm>
              <a:off x="695160" y="4680"/>
              <a:ext cx="309240" cy="1558440"/>
            </a:xfrm>
            <a:custGeom>
              <a:avLst/>
              <a:gdLst/>
              <a:ahLst/>
              <a:cxn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8" name="Freeform 30"/>
            <p:cNvSpPr/>
            <p:nvPr/>
          </p:nvSpPr>
          <p:spPr>
            <a:xfrm>
              <a:off x="57240" y="48816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69" name="Freeform 31"/>
            <p:cNvSpPr/>
            <p:nvPr/>
          </p:nvSpPr>
          <p:spPr>
            <a:xfrm>
              <a:off x="138240" y="5060880"/>
              <a:ext cx="304560" cy="1777680"/>
            </a:xfrm>
            <a:custGeom>
              <a:avLst/>
              <a:gdLst/>
              <a:ahLst/>
              <a:cxn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0" name="Freeform 32"/>
            <p:cNvSpPr/>
            <p:nvPr/>
          </p:nvSpPr>
          <p:spPr>
            <a:xfrm>
              <a:off x="561960" y="64310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1" name="Rectangle 33"/>
            <p:cNvSpPr/>
            <p:nvPr/>
          </p:nvSpPr>
          <p:spPr>
            <a:xfrm>
              <a:off x="642960" y="6610320"/>
              <a:ext cx="23400" cy="24264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2" name="Freeform 34"/>
            <p:cNvSpPr/>
            <p:nvPr/>
          </p:nvSpPr>
          <p:spPr>
            <a:xfrm>
              <a:off x="76320" y="6431040"/>
              <a:ext cx="190080" cy="188640"/>
            </a:xfrm>
            <a:custGeom>
              <a:avLst/>
              <a:gdLst/>
              <a:ahLst/>
              <a:cxn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3" name="Freeform 35"/>
            <p:cNvSpPr/>
            <p:nvPr/>
          </p:nvSpPr>
          <p:spPr>
            <a:xfrm>
              <a:off x="0" y="5978520"/>
              <a:ext cx="190080" cy="461520"/>
            </a:xfrm>
            <a:custGeom>
              <a:avLst/>
              <a:gdLst/>
              <a:ahLst/>
              <a:cxn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4" name="Freeform 36"/>
            <p:cNvSpPr/>
            <p:nvPr/>
          </p:nvSpPr>
          <p:spPr>
            <a:xfrm>
              <a:off x="1014480" y="1801800"/>
              <a:ext cx="213840" cy="755280"/>
            </a:xfrm>
            <a:custGeom>
              <a:avLst/>
              <a:gdLst/>
              <a:ahLst/>
              <a:cxn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5" name="Freeform 37"/>
            <p:cNvSpPr/>
            <p:nvPr/>
          </p:nvSpPr>
          <p:spPr>
            <a:xfrm>
              <a:off x="938160" y="2548080"/>
              <a:ext cx="166320" cy="159840"/>
            </a:xfrm>
            <a:custGeom>
              <a:avLst/>
              <a:gdLst/>
              <a:ahLst/>
              <a:cxn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6" name="Freeform 38"/>
            <p:cNvSpPr/>
            <p:nvPr/>
          </p:nvSpPr>
          <p:spPr>
            <a:xfrm>
              <a:off x="595440" y="4680"/>
              <a:ext cx="637920" cy="4025520"/>
            </a:xfrm>
            <a:custGeom>
              <a:avLst/>
              <a:gdLst/>
              <a:ahLst/>
              <a:cxn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7" name="Freeform 39"/>
            <p:cNvSpPr/>
            <p:nvPr/>
          </p:nvSpPr>
          <p:spPr>
            <a:xfrm>
              <a:off x="122400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8" name="Freeform 40"/>
            <p:cNvSpPr/>
            <p:nvPr/>
          </p:nvSpPr>
          <p:spPr>
            <a:xfrm>
              <a:off x="1300320" y="1849320"/>
              <a:ext cx="109080" cy="107640"/>
            </a:xfrm>
            <a:custGeom>
              <a:avLst/>
              <a:gdLst/>
              <a:ahLst/>
              <a:cxn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79" name="Freeform 41"/>
            <p:cNvSpPr/>
            <p:nvPr/>
          </p:nvSpPr>
          <p:spPr>
            <a:xfrm>
              <a:off x="281160" y="3417840"/>
              <a:ext cx="142560" cy="474480"/>
            </a:xfrm>
            <a:custGeom>
              <a:avLst/>
              <a:gdLst/>
              <a:ahLst/>
              <a:cxn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0" name="Freeform 42"/>
            <p:cNvSpPr/>
            <p:nvPr/>
          </p:nvSpPr>
          <p:spPr>
            <a:xfrm>
              <a:off x="237960" y="3882960"/>
              <a:ext cx="109080" cy="109080"/>
            </a:xfrm>
            <a:custGeom>
              <a:avLst/>
              <a:gdLst/>
              <a:ahLst/>
              <a:cxn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1" name="Freeform 43"/>
            <p:cNvSpPr/>
            <p:nvPr/>
          </p:nvSpPr>
          <p:spPr>
            <a:xfrm>
              <a:off x="4680" y="2166840"/>
              <a:ext cx="114120" cy="452160"/>
            </a:xfrm>
            <a:custGeom>
              <a:avLst/>
              <a:gdLst/>
              <a:ahLst/>
              <a:cxn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2" name="Freeform 44"/>
            <p:cNvSpPr/>
            <p:nvPr/>
          </p:nvSpPr>
          <p:spPr>
            <a:xfrm>
              <a:off x="52560" y="2066760"/>
              <a:ext cx="109080" cy="109080"/>
            </a:xfrm>
            <a:custGeom>
              <a:avLst/>
              <a:gdLst/>
              <a:ahLst/>
              <a:cxn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3" name="Rectangle 45"/>
            <p:cNvSpPr/>
            <p:nvPr/>
          </p:nvSpPr>
          <p:spPr>
            <a:xfrm>
              <a:off x="1228680" y="466236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4" name="Freeform 46"/>
            <p:cNvSpPr/>
            <p:nvPr/>
          </p:nvSpPr>
          <p:spPr>
            <a:xfrm>
              <a:off x="1319040" y="5041800"/>
              <a:ext cx="371160" cy="1801440"/>
            </a:xfrm>
            <a:custGeom>
              <a:avLst/>
              <a:gdLst/>
              <a:ahLst/>
              <a:cxn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5" name="Freeform 47"/>
            <p:cNvSpPr/>
            <p:nvPr/>
          </p:nvSpPr>
          <p:spPr>
            <a:xfrm>
              <a:off x="114768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6" name="Freeform 48"/>
            <p:cNvSpPr/>
            <p:nvPr/>
          </p:nvSpPr>
          <p:spPr>
            <a:xfrm>
              <a:off x="819000" y="3983040"/>
              <a:ext cx="347400" cy="2860200"/>
            </a:xfrm>
            <a:custGeom>
              <a:avLst/>
              <a:gdLst/>
              <a:ahLst/>
              <a:cxn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7" name="Freeform 49"/>
            <p:cNvSpPr/>
            <p:nvPr/>
          </p:nvSpPr>
          <p:spPr>
            <a:xfrm>
              <a:off x="728640" y="380700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8" name="Freeform 50"/>
            <p:cNvSpPr/>
            <p:nvPr/>
          </p:nvSpPr>
          <p:spPr>
            <a:xfrm>
              <a:off x="162396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89" name="Freeform 51"/>
            <p:cNvSpPr/>
            <p:nvPr/>
          </p:nvSpPr>
          <p:spPr>
            <a:xfrm>
              <a:off x="1405080" y="5423040"/>
              <a:ext cx="371160" cy="1425240"/>
            </a:xfrm>
            <a:custGeom>
              <a:avLst/>
              <a:gdLst/>
              <a:ahLst/>
              <a:cxn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0" name="Freeform 52"/>
            <p:cNvSpPr/>
            <p:nvPr/>
          </p:nvSpPr>
          <p:spPr>
            <a:xfrm>
              <a:off x="166680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1" name="Freeform 53"/>
            <p:cNvSpPr/>
            <p:nvPr/>
          </p:nvSpPr>
          <p:spPr>
            <a:xfrm>
              <a:off x="170964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2" name="Freeform 54"/>
            <p:cNvSpPr/>
            <p:nvPr/>
          </p:nvSpPr>
          <p:spPr>
            <a:xfrm>
              <a:off x="170964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3" name="Freeform 55"/>
            <p:cNvSpPr/>
            <p:nvPr/>
          </p:nvSpPr>
          <p:spPr>
            <a:xfrm>
              <a:off x="1766880" y="6330960"/>
              <a:ext cx="418680" cy="526680"/>
            </a:xfrm>
            <a:custGeom>
              <a:avLst/>
              <a:gdLst/>
              <a:ahLst/>
              <a:cxn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4" name="Freeform 56"/>
            <p:cNvSpPr/>
            <p:nvPr/>
          </p:nvSpPr>
          <p:spPr>
            <a:xfrm>
              <a:off x="214776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5" name="Freeform 57"/>
            <p:cNvSpPr/>
            <p:nvPr/>
          </p:nvSpPr>
          <p:spPr>
            <a:xfrm>
              <a:off x="504720" y="9360"/>
              <a:ext cx="232920" cy="5103360"/>
            </a:xfrm>
            <a:custGeom>
              <a:avLst/>
              <a:gdLst/>
              <a:ahLst/>
              <a:cxn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96" name="Freeform 58"/>
            <p:cNvSpPr/>
            <p:nvPr/>
          </p:nvSpPr>
          <p:spPr>
            <a:xfrm>
              <a:off x="633240" y="5103720"/>
              <a:ext cx="185400" cy="185400"/>
            </a:xfrm>
            <a:custGeom>
              <a:avLst/>
              <a:gdLst/>
              <a:ahLst/>
              <a:cxn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grpSp>
      <p:sp>
        <p:nvSpPr>
          <p:cNvPr id="97" name="PlaceHolder 1"/>
          <p:cNvSpPr>
            <a:spLocks noGrp="1"/>
          </p:cNvSpPr>
          <p:nvPr>
            <p:ph type="title"/>
          </p:nvPr>
        </p:nvSpPr>
        <p:spPr>
          <a:xfrm>
            <a:off x="1876320" y="1122480"/>
            <a:ext cx="8791200" cy="2387160"/>
          </a:xfrm>
          <a:prstGeom prst="rect">
            <a:avLst/>
          </a:prstGeom>
          <a:noFill/>
          <a:ln w="0">
            <a:noFill/>
          </a:ln>
        </p:spPr>
        <p:txBody>
          <a:bodyPr anchor="b">
            <a:normAutofit/>
          </a:bodyPr>
          <a:lstStyle/>
          <a:p>
            <a:pPr>
              <a:lnSpc>
                <a:spcPct val="90000"/>
              </a:lnSpc>
              <a:buNone/>
            </a:pPr>
            <a:r>
              <a:rPr lang="ru-RU" sz="4800" b="0" strike="noStrike" cap="all" spc="-1">
                <a:solidFill>
                  <a:srgbClr val="FFFFFF"/>
                </a:solidFill>
                <a:latin typeface="Tw Cen MT"/>
              </a:rPr>
              <a:t>Образец заголовка</a:t>
            </a:r>
            <a:endParaRPr lang="en-US" sz="4800" b="0" strike="noStrike" spc="-1">
              <a:solidFill>
                <a:srgbClr val="FFFFFF"/>
              </a:solidFill>
              <a:latin typeface="Tw Cen MT"/>
            </a:endParaRPr>
          </a:p>
        </p:txBody>
      </p:sp>
      <p:sp>
        <p:nvSpPr>
          <p:cNvPr id="98" name="PlaceHolder 2"/>
          <p:cNvSpPr>
            <a:spLocks noGrp="1"/>
          </p:cNvSpPr>
          <p:nvPr>
            <p:ph type="dt"/>
          </p:nvPr>
        </p:nvSpPr>
        <p:spPr>
          <a:xfrm>
            <a:off x="7077600" y="5410080"/>
            <a:ext cx="2742840" cy="364680"/>
          </a:xfrm>
          <a:prstGeom prst="rect">
            <a:avLst/>
          </a:prstGeom>
          <a:noFill/>
          <a:ln w="0">
            <a:noFill/>
          </a:ln>
        </p:spPr>
        <p:txBody>
          <a:bodyPr anchor="ctr">
            <a:noAutofit/>
          </a:bodyPr>
          <a:lstStyle/>
          <a:p>
            <a:pPr algn="r">
              <a:lnSpc>
                <a:spcPct val="100000"/>
              </a:lnSpc>
              <a:buNone/>
            </a:pPr>
            <a:fld id="{C6E80386-D7DC-4D83-9036-270332557821}" type="datetime">
              <a:rPr lang="en-US" sz="1050" b="0" strike="noStrike" spc="-1">
                <a:solidFill>
                  <a:srgbClr val="FFFFFF"/>
                </a:solidFill>
                <a:latin typeface="Tw Cen MT"/>
              </a:rPr>
              <a:t>6/29/2022</a:t>
            </a:fld>
            <a:endParaRPr lang="ru-RU" sz="1050" b="0" strike="noStrike" spc="-1">
              <a:latin typeface="Times New Roman"/>
            </a:endParaRPr>
          </a:p>
        </p:txBody>
      </p:sp>
      <p:sp>
        <p:nvSpPr>
          <p:cNvPr id="99" name="PlaceHolder 3"/>
          <p:cNvSpPr>
            <a:spLocks noGrp="1"/>
          </p:cNvSpPr>
          <p:nvPr>
            <p:ph type="ftr"/>
          </p:nvPr>
        </p:nvSpPr>
        <p:spPr>
          <a:xfrm>
            <a:off x="1876320" y="5410080"/>
            <a:ext cx="5124600" cy="364680"/>
          </a:xfrm>
          <a:prstGeom prst="rect">
            <a:avLst/>
          </a:prstGeom>
          <a:noFill/>
          <a:ln w="0">
            <a:noFill/>
          </a:ln>
        </p:spPr>
        <p:txBody>
          <a:bodyPr anchor="ctr">
            <a:noAutofit/>
          </a:bodyPr>
          <a:lstStyle/>
          <a:p>
            <a:endParaRPr lang="ru-RU" sz="2400" b="0" strike="noStrike" spc="-1">
              <a:latin typeface="Times New Roman"/>
            </a:endParaRPr>
          </a:p>
        </p:txBody>
      </p:sp>
      <p:sp>
        <p:nvSpPr>
          <p:cNvPr id="100" name="PlaceHolder 4"/>
          <p:cNvSpPr>
            <a:spLocks noGrp="1"/>
          </p:cNvSpPr>
          <p:nvPr>
            <p:ph type="sldNum"/>
          </p:nvPr>
        </p:nvSpPr>
        <p:spPr>
          <a:xfrm>
            <a:off x="9896760" y="5410080"/>
            <a:ext cx="770760" cy="364680"/>
          </a:xfrm>
          <a:prstGeom prst="rect">
            <a:avLst/>
          </a:prstGeom>
          <a:noFill/>
          <a:ln w="0">
            <a:noFill/>
          </a:ln>
        </p:spPr>
        <p:txBody>
          <a:bodyPr anchor="ctr">
            <a:noAutofit/>
          </a:bodyPr>
          <a:lstStyle/>
          <a:p>
            <a:pPr algn="r">
              <a:lnSpc>
                <a:spcPct val="100000"/>
              </a:lnSpc>
              <a:buNone/>
            </a:pPr>
            <a:fld id="{2777FABC-19B2-4D39-995C-25C901F76784}" type="slidenum">
              <a:rPr lang="en-US" sz="1050" b="0" strike="noStrike" spc="-1">
                <a:solidFill>
                  <a:srgbClr val="FFFFFF"/>
                </a:solidFill>
                <a:latin typeface="Tw Cen MT"/>
              </a:rPr>
              <a:t>‹#›</a:t>
            </a:fld>
            <a:endParaRPr lang="ru-RU" sz="1050" b="0" strike="noStrike" spc="-1">
              <a:latin typeface="Times New Roman"/>
            </a:endParaRPr>
          </a:p>
        </p:txBody>
      </p:sp>
      <p:sp>
        <p:nvSpPr>
          <p:cNvPr id="10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400" b="0" strike="noStrike" spc="-1">
                <a:solidFill>
                  <a:srgbClr val="FFFFFF"/>
                </a:solidFill>
                <a:latin typeface="Tw Cen MT"/>
              </a:rPr>
              <a:t>Для правки структуры щёлкните мышью</a:t>
            </a:r>
          </a:p>
          <a:p>
            <a:pPr marL="864000" lvl="1" indent="-324000">
              <a:spcBef>
                <a:spcPts val="1134"/>
              </a:spcBef>
              <a:buClr>
                <a:srgbClr val="000000"/>
              </a:buClr>
              <a:buSzPct val="75000"/>
              <a:buFont typeface="Symbol" charset="2"/>
              <a:buChar char=""/>
            </a:pPr>
            <a:r>
              <a:rPr lang="en-US" sz="1800" b="0" strike="noStrike" spc="-1">
                <a:solidFill>
                  <a:srgbClr val="FFFFFF"/>
                </a:solidFill>
                <a:latin typeface="Tw Cen MT"/>
              </a:rPr>
              <a:t>Второй уровень структуры</a:t>
            </a:r>
          </a:p>
          <a:p>
            <a:pPr marL="1296000" lvl="2" indent="-288000">
              <a:spcBef>
                <a:spcPts val="850"/>
              </a:spcBef>
              <a:buClr>
                <a:srgbClr val="000000"/>
              </a:buClr>
              <a:buSzPct val="45000"/>
              <a:buFont typeface="Wingdings" charset="2"/>
              <a:buChar char=""/>
            </a:pPr>
            <a:r>
              <a:rPr lang="en-US" sz="1600" b="0" strike="noStrike" spc="-1">
                <a:solidFill>
                  <a:srgbClr val="FFFFFF"/>
                </a:solidFill>
                <a:latin typeface="Tw Cen MT"/>
              </a:rPr>
              <a:t>Третий уровень структуры</a:t>
            </a:r>
          </a:p>
          <a:p>
            <a:pPr marL="1728000" lvl="3" indent="-216000">
              <a:spcBef>
                <a:spcPts val="567"/>
              </a:spcBef>
              <a:buClr>
                <a:srgbClr val="000000"/>
              </a:buClr>
              <a:buSzPct val="75000"/>
              <a:buFont typeface="Symbol" charset="2"/>
              <a:buChar char=""/>
            </a:pPr>
            <a:r>
              <a:rPr lang="en-US" sz="1600" b="0" strike="noStrike" spc="-1">
                <a:solidFill>
                  <a:srgbClr val="FFFFFF"/>
                </a:solidFill>
                <a:latin typeface="Tw Cen MT"/>
              </a:rPr>
              <a:t>Четвёртый уровень структуры</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Tw Cen MT"/>
              </a:rPr>
              <a:t>Пятый уровень структуры</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Tw Cen MT"/>
              </a:rPr>
              <a:t>Шестой уровень структуры</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Tw Cen MT"/>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15">
            <a:alphaModFix amt="30000"/>
          </a:blip>
          <a:stretch/>
        </p:blipFill>
        <p:spPr>
          <a:xfrm>
            <a:off x="0" y="0"/>
            <a:ext cx="12191760" cy="6857640"/>
          </a:xfrm>
          <a:prstGeom prst="rect">
            <a:avLst/>
          </a:prstGeom>
          <a:ln w="0">
            <a:noFill/>
          </a:ln>
        </p:spPr>
      </p:pic>
      <p:grpSp>
        <p:nvGrpSpPr>
          <p:cNvPr id="139" name="Group 7"/>
          <p:cNvGrpSpPr/>
          <p:nvPr/>
        </p:nvGrpSpPr>
        <p:grpSpPr>
          <a:xfrm>
            <a:off x="-14400" y="0"/>
            <a:ext cx="12053520" cy="6857640"/>
            <a:chOff x="-14400" y="0"/>
            <a:chExt cx="12053520" cy="6857640"/>
          </a:xfrm>
        </p:grpSpPr>
        <p:grpSp>
          <p:nvGrpSpPr>
            <p:cNvPr id="140" name="Group 8"/>
            <p:cNvGrpSpPr/>
            <p:nvPr/>
          </p:nvGrpSpPr>
          <p:grpSpPr>
            <a:xfrm>
              <a:off x="-14400" y="0"/>
              <a:ext cx="1220760" cy="6857640"/>
              <a:chOff x="-14400" y="0"/>
              <a:chExt cx="1220760" cy="6857640"/>
            </a:xfrm>
          </p:grpSpPr>
          <p:sp>
            <p:nvSpPr>
              <p:cNvPr id="141" name="Rectangle 5"/>
              <p:cNvSpPr/>
              <p:nvPr/>
            </p:nvSpPr>
            <p:spPr>
              <a:xfrm>
                <a:off x="114480" y="468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2" name="Freeform 6"/>
              <p:cNvSpPr/>
              <p:nvPr/>
            </p:nvSpPr>
            <p:spPr>
              <a:xfrm>
                <a:off x="33480" y="217656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3" name="Freeform 7"/>
              <p:cNvSpPr/>
              <p:nvPr/>
            </p:nvSpPr>
            <p:spPr>
              <a:xfrm>
                <a:off x="28440" y="4021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4" name="Freeform 8"/>
              <p:cNvSpPr/>
              <p:nvPr/>
            </p:nvSpPr>
            <p:spPr>
              <a:xfrm>
                <a:off x="200160" y="4680"/>
                <a:ext cx="369360" cy="181080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5" name="Freeform 9"/>
              <p:cNvSpPr/>
              <p:nvPr/>
            </p:nvSpPr>
            <p:spPr>
              <a:xfrm>
                <a:off x="503280" y="1801800"/>
                <a:ext cx="190080" cy="18864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6" name="Freeform 10"/>
              <p:cNvSpPr/>
              <p:nvPr/>
            </p:nvSpPr>
            <p:spPr>
              <a:xfrm>
                <a:off x="285840" y="4680"/>
                <a:ext cx="369360" cy="142992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7" name="Freeform 11"/>
              <p:cNvSpPr/>
              <p:nvPr/>
            </p:nvSpPr>
            <p:spPr>
              <a:xfrm>
                <a:off x="546120" y="0"/>
                <a:ext cx="151920" cy="91260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8" name="Freeform 12"/>
              <p:cNvSpPr/>
              <p:nvPr/>
            </p:nvSpPr>
            <p:spPr>
              <a:xfrm>
                <a:off x="588960" y="1420920"/>
                <a:ext cx="190080" cy="19008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49" name="Freeform 13"/>
              <p:cNvSpPr/>
              <p:nvPr/>
            </p:nvSpPr>
            <p:spPr>
              <a:xfrm>
                <a:off x="588960" y="9032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0" name="Freeform 14"/>
              <p:cNvSpPr/>
              <p:nvPr/>
            </p:nvSpPr>
            <p:spPr>
              <a:xfrm>
                <a:off x="641520" y="0"/>
                <a:ext cx="421920" cy="52668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1" name="Freeform 15"/>
              <p:cNvSpPr/>
              <p:nvPr/>
            </p:nvSpPr>
            <p:spPr>
              <a:xfrm>
                <a:off x="1020600" y="488880"/>
                <a:ext cx="161640" cy="1472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2" name="Line 16"/>
              <p:cNvSpPr/>
              <p:nvPr/>
            </p:nvSpPr>
            <p:spPr>
              <a:xfrm>
                <a:off x="-4680" y="9360"/>
                <a:ext cx="360" cy="360"/>
              </a:xfrm>
              <a:prstGeom prst="line">
                <a:avLst/>
              </a:prstGeom>
              <a:ln w="15">
                <a:solidFill>
                  <a:srgbClr val="FFFFFF"/>
                </a:solidFill>
              </a:ln>
            </p:spPr>
            <p:style>
              <a:lnRef idx="0">
                <a:scrgbClr r="0" g="0" b="0"/>
              </a:lnRef>
              <a:fillRef idx="0">
                <a:scrgbClr r="0" g="0" b="0"/>
              </a:fillRef>
              <a:effectRef idx="0">
                <a:scrgbClr r="0" g="0" b="0"/>
              </a:effectRef>
              <a:fontRef idx="minor"/>
            </p:style>
          </p:sp>
          <p:sp>
            <p:nvSpPr>
              <p:cNvPr id="153" name="Freeform 17"/>
              <p:cNvSpPr/>
              <p:nvPr/>
            </p:nvSpPr>
            <p:spPr>
              <a:xfrm>
                <a:off x="9360" y="1801800"/>
                <a:ext cx="123480" cy="12672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4" name="Freeform 18"/>
              <p:cNvSpPr/>
              <p:nvPr/>
            </p:nvSpPr>
            <p:spPr>
              <a:xfrm>
                <a:off x="-9360" y="3549600"/>
                <a:ext cx="147240" cy="48060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5" name="Freeform 19"/>
              <p:cNvSpPr/>
              <p:nvPr/>
            </p:nvSpPr>
            <p:spPr>
              <a:xfrm>
                <a:off x="128520" y="1382760"/>
                <a:ext cx="142560" cy="4759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6" name="Freeform 20"/>
              <p:cNvSpPr/>
              <p:nvPr/>
            </p:nvSpPr>
            <p:spPr>
              <a:xfrm>
                <a:off x="204840" y="1849320"/>
                <a:ext cx="114120" cy="107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7" name="Rectangle 21"/>
              <p:cNvSpPr/>
              <p:nvPr/>
            </p:nvSpPr>
            <p:spPr>
              <a:xfrm>
                <a:off x="133200" y="4662360"/>
                <a:ext cx="23400" cy="2180880"/>
              </a:xfrm>
              <a:prstGeom prst="rect">
                <a:avLst/>
              </a:pr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8" name="Freeform 22"/>
              <p:cNvSpPr/>
              <p:nvPr/>
            </p:nvSpPr>
            <p:spPr>
              <a:xfrm>
                <a:off x="223920" y="5041800"/>
                <a:ext cx="369360" cy="180144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59" name="Freeform 23"/>
              <p:cNvSpPr/>
              <p:nvPr/>
            </p:nvSpPr>
            <p:spPr>
              <a:xfrm>
                <a:off x="52560" y="4481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0" name="Freeform 24"/>
              <p:cNvSpPr/>
              <p:nvPr/>
            </p:nvSpPr>
            <p:spPr>
              <a:xfrm>
                <a:off x="-14400" y="5627520"/>
                <a:ext cx="85320" cy="12157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1" name="Freeform 25"/>
              <p:cNvSpPr/>
              <p:nvPr/>
            </p:nvSpPr>
            <p:spPr>
              <a:xfrm>
                <a:off x="527040" y="486720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2" name="Freeform 26"/>
              <p:cNvSpPr/>
              <p:nvPr/>
            </p:nvSpPr>
            <p:spPr>
              <a:xfrm>
                <a:off x="309600" y="5423040"/>
                <a:ext cx="374400" cy="14252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3" name="Freeform 27"/>
              <p:cNvSpPr/>
              <p:nvPr/>
            </p:nvSpPr>
            <p:spPr>
              <a:xfrm>
                <a:off x="569880" y="5945040"/>
                <a:ext cx="151920" cy="91260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4" name="Freeform 28"/>
              <p:cNvSpPr/>
              <p:nvPr/>
            </p:nvSpPr>
            <p:spPr>
              <a:xfrm>
                <a:off x="612720" y="524664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5" name="Freeform 29"/>
              <p:cNvSpPr/>
              <p:nvPr/>
            </p:nvSpPr>
            <p:spPr>
              <a:xfrm>
                <a:off x="612720" y="5764320"/>
                <a:ext cx="19008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6" name="Freeform 30"/>
              <p:cNvSpPr/>
              <p:nvPr/>
            </p:nvSpPr>
            <p:spPr>
              <a:xfrm>
                <a:off x="669960" y="6330960"/>
                <a:ext cx="417240" cy="51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sp>
            <p:nvSpPr>
              <p:cNvPr id="167" name="Freeform 31"/>
              <p:cNvSpPr/>
              <p:nvPr/>
            </p:nvSpPr>
            <p:spPr>
              <a:xfrm>
                <a:off x="1049400" y="6221520"/>
                <a:ext cx="156960" cy="1472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D8FC68"/>
                  </a:gs>
                  <a:gs pos="100000">
                    <a:srgbClr val="66BD5F"/>
                  </a:gs>
                </a:gsLst>
                <a:lin ang="5400000"/>
              </a:gradFill>
              <a:ln w="0">
                <a:noFill/>
              </a:ln>
            </p:spPr>
            <p:style>
              <a:lnRef idx="0">
                <a:scrgbClr r="0" g="0" b="0"/>
              </a:lnRef>
              <a:fillRef idx="0">
                <a:scrgbClr r="0" g="0" b="0"/>
              </a:fillRef>
              <a:effectRef idx="0">
                <a:scrgbClr r="0" g="0" b="0"/>
              </a:effectRef>
              <a:fontRef idx="minor"/>
            </p:style>
          </p:sp>
        </p:grpSp>
        <p:grpSp>
          <p:nvGrpSpPr>
            <p:cNvPr id="168" name="Group 9"/>
            <p:cNvGrpSpPr/>
            <p:nvPr/>
          </p:nvGrpSpPr>
          <p:grpSpPr>
            <a:xfrm>
              <a:off x="11364840" y="0"/>
              <a:ext cx="674280" cy="6848280"/>
              <a:chOff x="11364840" y="0"/>
              <a:chExt cx="674280" cy="6848280"/>
            </a:xfrm>
          </p:grpSpPr>
          <p:sp>
            <p:nvSpPr>
              <p:cNvPr id="169" name="Freeform 32"/>
              <p:cNvSpPr/>
              <p:nvPr/>
            </p:nvSpPr>
            <p:spPr>
              <a:xfrm>
                <a:off x="11484000" y="0"/>
                <a:ext cx="417240" cy="51228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0" name="Freeform 33"/>
              <p:cNvSpPr/>
              <p:nvPr/>
            </p:nvSpPr>
            <p:spPr>
              <a:xfrm>
                <a:off x="11364840" y="474840"/>
                <a:ext cx="156960" cy="1519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1" name="Freeform 34"/>
              <p:cNvSpPr/>
              <p:nvPr/>
            </p:nvSpPr>
            <p:spPr>
              <a:xfrm>
                <a:off x="11631600" y="1539720"/>
                <a:ext cx="188640" cy="1900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2" name="Freeform 35"/>
              <p:cNvSpPr/>
              <p:nvPr/>
            </p:nvSpPr>
            <p:spPr>
              <a:xfrm>
                <a:off x="11531520" y="5694480"/>
                <a:ext cx="298080" cy="115380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3" name="Freeform 36"/>
              <p:cNvSpPr/>
              <p:nvPr/>
            </p:nvSpPr>
            <p:spPr>
              <a:xfrm>
                <a:off x="11773080" y="5551560"/>
                <a:ext cx="156960" cy="155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4" name="Freeform 37"/>
              <p:cNvSpPr/>
              <p:nvPr/>
            </p:nvSpPr>
            <p:spPr>
              <a:xfrm>
                <a:off x="11711160" y="4680"/>
                <a:ext cx="304560" cy="154440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5" name="Freeform 38"/>
              <p:cNvSpPr/>
              <p:nvPr/>
            </p:nvSpPr>
            <p:spPr>
              <a:xfrm>
                <a:off x="11636280" y="4867200"/>
                <a:ext cx="18864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6" name="Freeform 39"/>
              <p:cNvSpPr/>
              <p:nvPr/>
            </p:nvSpPr>
            <p:spPr>
              <a:xfrm>
                <a:off x="11441160" y="5046840"/>
                <a:ext cx="307440" cy="180144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7" name="Freeform 40"/>
              <p:cNvSpPr/>
              <p:nvPr/>
            </p:nvSpPr>
            <p:spPr>
              <a:xfrm>
                <a:off x="11849040" y="6416640"/>
                <a:ext cx="190080" cy="18864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sp>
            <p:nvSpPr>
              <p:cNvPr id="178" name="Rectangle 41"/>
              <p:cNvSpPr/>
              <p:nvPr/>
            </p:nvSpPr>
            <p:spPr>
              <a:xfrm>
                <a:off x="11939760" y="6595920"/>
                <a:ext cx="23400" cy="252000"/>
              </a:xfrm>
              <a:prstGeom prst="rect">
                <a:avLst/>
              </a:prstGeom>
              <a:gradFill rotWithShape="0">
                <a:gsLst>
                  <a:gs pos="0">
                    <a:srgbClr val="D8FC68">
                      <a:alpha val="80000"/>
                    </a:srgbClr>
                  </a:gs>
                  <a:gs pos="100000">
                    <a:srgbClr val="66BD5F">
                      <a:alpha val="60000"/>
                    </a:srgbClr>
                  </a:gs>
                </a:gsLst>
                <a:lin ang="5400000"/>
              </a:gradFill>
              <a:ln w="0">
                <a:noFill/>
              </a:ln>
            </p:spPr>
            <p:style>
              <a:lnRef idx="0">
                <a:scrgbClr r="0" g="0" b="0"/>
              </a:lnRef>
              <a:fillRef idx="0">
                <a:scrgbClr r="0" g="0" b="0"/>
              </a:fillRef>
              <a:effectRef idx="0">
                <a:scrgbClr r="0" g="0" b="0"/>
              </a:effectRef>
              <a:fontRef idx="minor"/>
            </p:style>
          </p:sp>
        </p:grpSp>
      </p:grpSp>
      <p:sp>
        <p:nvSpPr>
          <p:cNvPr id="17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Образец заголовка</a:t>
            </a:r>
            <a:endParaRPr lang="en-US" sz="3600" b="0" strike="noStrike" spc="-1">
              <a:solidFill>
                <a:srgbClr val="FFFFFF"/>
              </a:solidFill>
              <a:latin typeface="Tw Cen MT"/>
            </a:endParaRPr>
          </a:p>
        </p:txBody>
      </p:sp>
      <p:sp>
        <p:nvSpPr>
          <p:cNvPr id="180" name="PlaceHolder 2"/>
          <p:cNvSpPr>
            <a:spLocks noGrp="1"/>
          </p:cNvSpPr>
          <p:nvPr>
            <p:ph type="body"/>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Образец текста</a:t>
            </a:r>
            <a:endParaRPr lang="en-US" sz="24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Второй уровень</a:t>
            </a:r>
            <a:endParaRPr lang="en-US" sz="2000" b="0" strike="noStrike" spc="-1">
              <a:solidFill>
                <a:srgbClr val="FFFFFF"/>
              </a:solidFill>
              <a:latin typeface="Tw Cen MT"/>
            </a:endParaRPr>
          </a:p>
          <a:p>
            <a:pPr marL="1143000" lvl="2" indent="-228600">
              <a:lnSpc>
                <a:spcPct val="120000"/>
              </a:lnSpc>
              <a:spcBef>
                <a:spcPts val="499"/>
              </a:spcBef>
              <a:buClr>
                <a:srgbClr val="FFFFFF"/>
              </a:buClr>
              <a:buSzPct val="125000"/>
              <a:buFont typeface="Arial"/>
              <a:buChar char="•"/>
            </a:pPr>
            <a:r>
              <a:rPr lang="ru-RU" sz="1800" b="0" strike="noStrike" spc="-1">
                <a:solidFill>
                  <a:srgbClr val="FFFFFF"/>
                </a:solidFill>
                <a:latin typeface="Tw Cen MT"/>
              </a:rPr>
              <a:t>Третий уровень</a:t>
            </a:r>
            <a:endParaRPr lang="en-US" sz="1800" b="0" strike="noStrike" spc="-1">
              <a:solidFill>
                <a:srgbClr val="FFFFFF"/>
              </a:solidFill>
              <a:latin typeface="Tw Cen MT"/>
            </a:endParaRPr>
          </a:p>
          <a:p>
            <a:pPr marL="1600200" lvl="3" indent="-228600">
              <a:lnSpc>
                <a:spcPct val="120000"/>
              </a:lnSpc>
              <a:spcBef>
                <a:spcPts val="499"/>
              </a:spcBef>
              <a:buClr>
                <a:srgbClr val="FFFFFF"/>
              </a:buClr>
              <a:buSzPct val="125000"/>
              <a:buFont typeface="Arial"/>
              <a:buChar char="•"/>
            </a:pPr>
            <a:r>
              <a:rPr lang="ru-RU" sz="1600" b="0" strike="noStrike" spc="-1">
                <a:solidFill>
                  <a:srgbClr val="FFFFFF"/>
                </a:solidFill>
                <a:latin typeface="Tw Cen MT"/>
              </a:rPr>
              <a:t>Четвертый уровень</a:t>
            </a:r>
            <a:endParaRPr lang="en-US" sz="1600" b="0" strike="noStrike" spc="-1">
              <a:solidFill>
                <a:srgbClr val="FFFFFF"/>
              </a:solidFill>
              <a:latin typeface="Tw Cen MT"/>
            </a:endParaRPr>
          </a:p>
          <a:p>
            <a:pPr marL="2057400" lvl="4" indent="-228600">
              <a:lnSpc>
                <a:spcPct val="120000"/>
              </a:lnSpc>
              <a:spcBef>
                <a:spcPts val="499"/>
              </a:spcBef>
              <a:buClr>
                <a:srgbClr val="FFFFFF"/>
              </a:buClr>
              <a:buSzPct val="125000"/>
              <a:buFont typeface="Arial"/>
              <a:buChar char="•"/>
            </a:pPr>
            <a:r>
              <a:rPr lang="ru-RU" sz="1600" b="0" strike="noStrike" spc="-1">
                <a:solidFill>
                  <a:srgbClr val="FFFFFF"/>
                </a:solidFill>
                <a:latin typeface="Tw Cen MT"/>
              </a:rPr>
              <a:t>Пятый уровень</a:t>
            </a:r>
            <a:endParaRPr lang="en-US" sz="1600" b="0" strike="noStrike" spc="-1">
              <a:solidFill>
                <a:srgbClr val="FFFFFF"/>
              </a:solidFill>
              <a:latin typeface="Tw Cen MT"/>
            </a:endParaRPr>
          </a:p>
        </p:txBody>
      </p:sp>
      <p:sp>
        <p:nvSpPr>
          <p:cNvPr id="181" name="PlaceHolder 3"/>
          <p:cNvSpPr>
            <a:spLocks noGrp="1"/>
          </p:cNvSpPr>
          <p:nvPr>
            <p:ph type="dt"/>
          </p:nvPr>
        </p:nvSpPr>
        <p:spPr>
          <a:xfrm>
            <a:off x="7457040" y="5883120"/>
            <a:ext cx="2742840" cy="364680"/>
          </a:xfrm>
          <a:prstGeom prst="rect">
            <a:avLst/>
          </a:prstGeom>
          <a:noFill/>
          <a:ln w="0">
            <a:noFill/>
          </a:ln>
        </p:spPr>
        <p:txBody>
          <a:bodyPr anchor="ctr">
            <a:noAutofit/>
          </a:bodyPr>
          <a:lstStyle/>
          <a:p>
            <a:pPr algn="r">
              <a:lnSpc>
                <a:spcPct val="100000"/>
              </a:lnSpc>
              <a:buNone/>
            </a:pPr>
            <a:fld id="{03F98BB3-4388-42C2-970F-3E74D1A0CE67}" type="datetime">
              <a:rPr lang="en-US" sz="1050" b="0" strike="noStrike" spc="-1">
                <a:solidFill>
                  <a:srgbClr val="FFFFFF"/>
                </a:solidFill>
                <a:latin typeface="Tw Cen MT"/>
              </a:rPr>
              <a:t>6/29/2022</a:t>
            </a:fld>
            <a:endParaRPr lang="ru-RU" sz="1050" b="0" strike="noStrike" spc="-1">
              <a:latin typeface="Times New Roman"/>
            </a:endParaRPr>
          </a:p>
        </p:txBody>
      </p:sp>
      <p:sp>
        <p:nvSpPr>
          <p:cNvPr id="182" name="PlaceHolder 4"/>
          <p:cNvSpPr>
            <a:spLocks noGrp="1"/>
          </p:cNvSpPr>
          <p:nvPr>
            <p:ph type="ftr"/>
          </p:nvPr>
        </p:nvSpPr>
        <p:spPr>
          <a:xfrm>
            <a:off x="1141560" y="5883120"/>
            <a:ext cx="6238800" cy="364680"/>
          </a:xfrm>
          <a:prstGeom prst="rect">
            <a:avLst/>
          </a:prstGeom>
          <a:noFill/>
          <a:ln w="0">
            <a:noFill/>
          </a:ln>
        </p:spPr>
        <p:txBody>
          <a:bodyPr anchor="ctr">
            <a:noAutofit/>
          </a:bodyPr>
          <a:lstStyle/>
          <a:p>
            <a:endParaRPr lang="ru-RU" sz="2400" b="0" strike="noStrike" spc="-1">
              <a:latin typeface="Times New Roman"/>
            </a:endParaRPr>
          </a:p>
        </p:txBody>
      </p:sp>
      <p:sp>
        <p:nvSpPr>
          <p:cNvPr id="183" name="PlaceHolder 5"/>
          <p:cNvSpPr>
            <a:spLocks noGrp="1"/>
          </p:cNvSpPr>
          <p:nvPr>
            <p:ph type="sldNum"/>
          </p:nvPr>
        </p:nvSpPr>
        <p:spPr>
          <a:xfrm>
            <a:off x="10276200" y="5883120"/>
            <a:ext cx="770760" cy="364680"/>
          </a:xfrm>
          <a:prstGeom prst="rect">
            <a:avLst/>
          </a:prstGeom>
          <a:noFill/>
          <a:ln w="0">
            <a:noFill/>
          </a:ln>
        </p:spPr>
        <p:txBody>
          <a:bodyPr anchor="ctr">
            <a:noAutofit/>
          </a:bodyPr>
          <a:lstStyle/>
          <a:p>
            <a:pPr algn="r">
              <a:lnSpc>
                <a:spcPct val="100000"/>
              </a:lnSpc>
              <a:buNone/>
            </a:pPr>
            <a:fld id="{AD2A52BC-5F2C-4F50-AFB0-E84894600482}" type="slidenum">
              <a:rPr lang="en-US" sz="1050" b="0" strike="noStrike" spc="-1">
                <a:solidFill>
                  <a:srgbClr val="FFFFFF"/>
                </a:solidFill>
                <a:latin typeface="Tw Cen MT"/>
              </a:rPr>
              <a:t>‹#›</a:t>
            </a:fld>
            <a:endParaRPr lang="ru-RU"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1876320" y="1122480"/>
            <a:ext cx="8791200" cy="2387160"/>
          </a:xfrm>
          <a:prstGeom prst="rect">
            <a:avLst/>
          </a:prstGeom>
          <a:noFill/>
          <a:ln w="0">
            <a:noFill/>
          </a:ln>
        </p:spPr>
        <p:txBody>
          <a:bodyPr anchor="b">
            <a:noAutofit/>
          </a:bodyPr>
          <a:lstStyle/>
          <a:p>
            <a:pPr algn="ctr">
              <a:lnSpc>
                <a:spcPct val="90000"/>
              </a:lnSpc>
              <a:buNone/>
            </a:pPr>
            <a:r>
              <a:rPr lang="ru-RU" sz="4800" b="0" strike="noStrike" cap="all" spc="-1">
                <a:solidFill>
                  <a:srgbClr val="FFFFFF"/>
                </a:solidFill>
                <a:latin typeface="Tw Cen MT"/>
              </a:rPr>
              <a:t>Операционные системы и системное программное обеспечение</a:t>
            </a:r>
            <a:endParaRPr lang="en-US" sz="4800" b="0" strike="noStrike" spc="-1">
              <a:solidFill>
                <a:srgbClr val="FFFFFF"/>
              </a:solidFill>
              <a:latin typeface="Tw Cen MT"/>
            </a:endParaRPr>
          </a:p>
        </p:txBody>
      </p:sp>
      <p:sp>
        <p:nvSpPr>
          <p:cNvPr id="221" name="PlaceHolder 2"/>
          <p:cNvSpPr>
            <a:spLocks noGrp="1"/>
          </p:cNvSpPr>
          <p:nvPr>
            <p:ph type="subTitle"/>
          </p:nvPr>
        </p:nvSpPr>
        <p:spPr>
          <a:xfrm>
            <a:off x="1876320" y="3602160"/>
            <a:ext cx="8791200" cy="1655280"/>
          </a:xfrm>
          <a:prstGeom prst="rect">
            <a:avLst/>
          </a:prstGeom>
          <a:noFill/>
          <a:ln w="0">
            <a:noFill/>
          </a:ln>
        </p:spPr>
        <p:txBody>
          <a:bodyPr anchor="t">
            <a:normAutofit/>
          </a:bodyPr>
          <a:lstStyle/>
          <a:p>
            <a:pPr algn="ctr">
              <a:lnSpc>
                <a:spcPct val="120000"/>
              </a:lnSpc>
              <a:spcBef>
                <a:spcPts val="1001"/>
              </a:spcBef>
              <a:buNone/>
              <a:tabLst>
                <a:tab pos="0" algn="l"/>
              </a:tabLst>
            </a:pPr>
            <a:r>
              <a:rPr lang="ru-RU" sz="2400" b="0" strike="noStrike" cap="all" spc="-1">
                <a:solidFill>
                  <a:srgbClr val="FFFFFF"/>
                </a:solidFill>
                <a:latin typeface="Tw Cen MT"/>
              </a:rPr>
              <a:t>Видничук Вадим Николаевич</a:t>
            </a:r>
            <a:endParaRPr lang="ru-RU" sz="2400" b="0" strike="noStrike" spc="-1">
              <a:latin typeface="Arial"/>
            </a:endParaRPr>
          </a:p>
          <a:p>
            <a:pPr algn="ctr">
              <a:lnSpc>
                <a:spcPct val="120000"/>
              </a:lnSpc>
              <a:spcBef>
                <a:spcPts val="1001"/>
              </a:spcBef>
              <a:buNone/>
              <a:tabLst>
                <a:tab pos="0" algn="l"/>
              </a:tabLst>
            </a:pPr>
            <a:r>
              <a:rPr lang="en-US" sz="2400" b="0" strike="noStrike" cap="all" spc="-1">
                <a:solidFill>
                  <a:srgbClr val="FFFFFF"/>
                </a:solidFill>
                <a:latin typeface="Tw Cen MT"/>
              </a:rPr>
              <a:t>Vadimxpzl@gmail.com</a:t>
            </a:r>
            <a:endParaRPr lang="ru-RU"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Picture 6" descr="https://upload.wikimedia.org/wikipedia/commons/thumb/1/1d/Unix_history-simple.ru.svg/1200px-Unix_history-simple.ru.svg.png"/>
          <p:cNvPicPr/>
          <p:nvPr/>
        </p:nvPicPr>
        <p:blipFill>
          <a:blip r:embed="rId2"/>
          <a:stretch/>
        </p:blipFill>
        <p:spPr>
          <a:xfrm>
            <a:off x="1245600" y="228600"/>
            <a:ext cx="9393840" cy="6419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Служба</a:t>
            </a:r>
            <a:endParaRPr lang="en-US" sz="3600" b="0" strike="noStrike" spc="-1">
              <a:solidFill>
                <a:srgbClr val="FFFFFF"/>
              </a:solidFill>
              <a:latin typeface="Tw Cen MT"/>
            </a:endParaRPr>
          </a:p>
        </p:txBody>
      </p:sp>
      <p:sp>
        <p:nvSpPr>
          <p:cNvPr id="412" name="PlaceHolder 2"/>
          <p:cNvSpPr>
            <a:spLocks noGrp="1"/>
          </p:cNvSpPr>
          <p:nvPr>
            <p:ph/>
          </p:nvPr>
        </p:nvSpPr>
        <p:spPr>
          <a:xfrm>
            <a:off x="1141560" y="2031120"/>
            <a:ext cx="7870680" cy="3978720"/>
          </a:xfrm>
          <a:prstGeom prst="rect">
            <a:avLst/>
          </a:prstGeom>
          <a:noFill/>
          <a:ln w="0">
            <a:noFill/>
          </a:ln>
        </p:spPr>
        <p:txBody>
          <a:bodyPr numCol="1" spcCol="0" anchor="ctr">
            <a:noAutofit/>
          </a:bodyPr>
          <a:lstStyle/>
          <a:p>
            <a:pPr>
              <a:lnSpc>
                <a:spcPct val="100000"/>
              </a:lnSpc>
              <a:buClr>
                <a:srgbClr val="FFFFFF"/>
              </a:buClr>
              <a:buFont typeface="Arial"/>
              <a:buChar char="•"/>
            </a:pPr>
            <a:r>
              <a:rPr lang="en-US" sz="2400" b="1" strike="noStrike" spc="-1">
                <a:solidFill>
                  <a:srgbClr val="FFFFFF"/>
                </a:solidFill>
                <a:latin typeface="Times New Roman"/>
              </a:rPr>
              <a:t>service</a:t>
            </a:r>
            <a:r>
              <a:rPr lang="en-US" sz="2400" b="0" strike="noStrike" spc="-1">
                <a:solidFill>
                  <a:srgbClr val="FFFFFF"/>
                </a:solidFill>
                <a:latin typeface="Times New Roman"/>
              </a:rPr>
              <a:t> - обычная служба, программа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target</a:t>
            </a:r>
            <a:r>
              <a:rPr lang="en-US" sz="2400" b="0" strike="noStrike" spc="-1">
                <a:solidFill>
                  <a:srgbClr val="FFFFFF"/>
                </a:solidFill>
                <a:latin typeface="Times New Roman"/>
              </a:rPr>
              <a:t> - группа служб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automount</a:t>
            </a:r>
            <a:r>
              <a:rPr lang="en-US" sz="2400" b="0" strike="noStrike" spc="-1">
                <a:solidFill>
                  <a:srgbClr val="FFFFFF"/>
                </a:solidFill>
                <a:latin typeface="Times New Roman"/>
              </a:rPr>
              <a:t> - точка автоматического монтирования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device</a:t>
            </a:r>
            <a:r>
              <a:rPr lang="en-US" sz="2400" b="0" strike="noStrike" spc="-1">
                <a:solidFill>
                  <a:srgbClr val="FFFFFF"/>
                </a:solidFill>
                <a:latin typeface="Times New Roman"/>
              </a:rPr>
              <a:t> - файл устройства, генерируется на этапе загрузки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mount</a:t>
            </a:r>
            <a:r>
              <a:rPr lang="en-US" sz="2400" b="0" strike="noStrike" spc="-1">
                <a:solidFill>
                  <a:srgbClr val="FFFFFF"/>
                </a:solidFill>
                <a:latin typeface="Times New Roman"/>
              </a:rPr>
              <a:t> - точка монтирования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path</a:t>
            </a:r>
            <a:r>
              <a:rPr lang="en-US" sz="2400" b="0" strike="noStrike" spc="-1">
                <a:solidFill>
                  <a:srgbClr val="FFFFFF"/>
                </a:solidFill>
                <a:latin typeface="Times New Roman"/>
              </a:rPr>
              <a:t> - файл или папка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scope</a:t>
            </a:r>
            <a:r>
              <a:rPr lang="en-US" sz="2400" b="0" strike="noStrike" spc="-1">
                <a:solidFill>
                  <a:srgbClr val="FFFFFF"/>
                </a:solidFill>
                <a:latin typeface="Times New Roman"/>
              </a:rPr>
              <a:t> - процесс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slice</a:t>
            </a:r>
            <a:r>
              <a:rPr lang="en-US" sz="2400" b="0" strike="noStrike" spc="-1">
                <a:solidFill>
                  <a:srgbClr val="FFFFFF"/>
                </a:solidFill>
                <a:latin typeface="Times New Roman"/>
              </a:rPr>
              <a:t> - группа системных служб systemd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snapshot</a:t>
            </a:r>
            <a:r>
              <a:rPr lang="en-US" sz="2400" b="0" strike="noStrike" spc="-1">
                <a:solidFill>
                  <a:srgbClr val="FFFFFF"/>
                </a:solidFill>
                <a:latin typeface="Times New Roman"/>
              </a:rPr>
              <a:t> - сохраненное состояние запущенных служб </a:t>
            </a:r>
            <a:endParaRPr lang="en-US" sz="2400" b="0" strike="noStrike" spc="-1">
              <a:solidFill>
                <a:srgbClr val="FFFFFF"/>
              </a:solidFill>
              <a:latin typeface="Tw Cen MT"/>
            </a:endParaRPr>
          </a:p>
          <a:p>
            <a:pPr>
              <a:lnSpc>
                <a:spcPct val="100000"/>
              </a:lnSpc>
              <a:buClr>
                <a:srgbClr val="FFFFFF"/>
              </a:buClr>
              <a:buFont typeface="Arial"/>
              <a:buChar char="•"/>
            </a:pPr>
            <a:r>
              <a:rPr lang="en-US" sz="2400" b="1" strike="noStrike" spc="-1">
                <a:solidFill>
                  <a:srgbClr val="FFFFFF"/>
                </a:solidFill>
                <a:latin typeface="Times New Roman"/>
              </a:rPr>
              <a:t>socket</a:t>
            </a:r>
            <a:r>
              <a:rPr lang="en-US" sz="2400" b="0" strike="noStrike" spc="-1">
                <a:solidFill>
                  <a:srgbClr val="FFFFFF"/>
                </a:solidFill>
                <a:latin typeface="Times New Roman"/>
              </a:rPr>
              <a:t> - сокет для взаимодействия между процессами </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dirty="0">
                <a:solidFill>
                  <a:srgbClr val="FFFFFF"/>
                </a:solidFill>
                <a:latin typeface="Tw Cen MT"/>
              </a:rPr>
              <a:t>IPC</a:t>
            </a:r>
            <a:endParaRPr lang="en-US" sz="3600" b="0" strike="noStrike" spc="-1" dirty="0">
              <a:solidFill>
                <a:srgbClr val="FFFFFF"/>
              </a:solidFill>
              <a:latin typeface="Tw Cen MT"/>
            </a:endParaRPr>
          </a:p>
        </p:txBody>
      </p:sp>
      <p:sp>
        <p:nvSpPr>
          <p:cNvPr id="414" name="PlaceHolder 2"/>
          <p:cNvSpPr>
            <a:spLocks noGrp="1"/>
          </p:cNvSpPr>
          <p:nvPr>
            <p:ph/>
          </p:nvPr>
        </p:nvSpPr>
        <p:spPr>
          <a:xfrm>
            <a:off x="1141560" y="2249640"/>
            <a:ext cx="9905760" cy="3541320"/>
          </a:xfrm>
          <a:prstGeom prst="rect">
            <a:avLst/>
          </a:prstGeom>
          <a:noFill/>
          <a:ln w="0">
            <a:noFill/>
          </a:ln>
        </p:spPr>
        <p:txBody>
          <a:bodyPr anchor="t">
            <a:normAutofit fontScale="85500" lnSpcReduction="20000"/>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Сигналы</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полудуплексные каналы UNIX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FIFO (именованные каналы)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Очереди сообщений в стиле SYSV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Множества (наборы) семафоров в стиле SYSV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Разделяемые сегменты памяти в стиле SYSV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Сетевые сокеты (в стиле </a:t>
            </a:r>
            <a:r>
              <a:rPr lang="ru-RU" sz="2400" b="0" strike="noStrike" spc="-1" dirty="0" err="1">
                <a:solidFill>
                  <a:srgbClr val="FFFFFF"/>
                </a:solidFill>
                <a:latin typeface="Tw Cen MT"/>
              </a:rPr>
              <a:t>Berkeley</a:t>
            </a:r>
            <a:r>
              <a:rPr lang="ru-RU" sz="2400" b="0" strike="noStrike" spc="-1" dirty="0">
                <a:solidFill>
                  <a:srgbClr val="FFFFFF"/>
                </a:solidFill>
                <a:latin typeface="Tw Cen MT"/>
              </a:rPr>
              <a:t>)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Полнодуплексные каналы</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dirty="0">
                <a:solidFill>
                  <a:srgbClr val="FFFFFF"/>
                </a:solidFill>
                <a:latin typeface="Tw Cen MT"/>
              </a:rPr>
              <a:t>Сигналы</a:t>
            </a:r>
            <a:endParaRPr lang="en-US" sz="3600" b="0" strike="noStrike" spc="-1" dirty="0">
              <a:solidFill>
                <a:srgbClr val="FFFFFF"/>
              </a:solidFill>
              <a:latin typeface="Tw Cen MT"/>
            </a:endParaRPr>
          </a:p>
        </p:txBody>
      </p:sp>
      <p:sp>
        <p:nvSpPr>
          <p:cNvPr id="416"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установление и обозначение сигналов в форме целочисленных значений;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маркер в строке таблицы процессов для прибывших сигналов;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таблица с адресами функций, которые определяют реакцию на прибывающие сигналы. </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dirty="0">
                <a:solidFill>
                  <a:srgbClr val="FFFFFF"/>
                </a:solidFill>
                <a:latin typeface="Tw Cen MT"/>
              </a:rPr>
              <a:t>Реакция на сигналы</a:t>
            </a:r>
            <a:endParaRPr lang="en-US" sz="3600" b="0" strike="noStrike" spc="-1" dirty="0">
              <a:solidFill>
                <a:srgbClr val="FFFFFF"/>
              </a:solidFill>
              <a:latin typeface="Tw Cen MT"/>
            </a:endParaRPr>
          </a:p>
        </p:txBody>
      </p:sp>
      <p:sp>
        <p:nvSpPr>
          <p:cNvPr id="418" name="PlaceHolder 2"/>
          <p:cNvSpPr>
            <a:spLocks noGrp="1"/>
          </p:cNvSpPr>
          <p:nvPr>
            <p:ph/>
          </p:nvPr>
        </p:nvSpPr>
        <p:spPr>
          <a:xfrm>
            <a:off x="1141560" y="2031120"/>
            <a:ext cx="9407520" cy="3978720"/>
          </a:xfrm>
          <a:prstGeom prst="rect">
            <a:avLst/>
          </a:prstGeom>
          <a:noFill/>
          <a:ln w="0">
            <a:noFill/>
          </a:ln>
        </p:spPr>
        <p:txBody>
          <a:bodyPr numCol="1" spcCol="0" anchor="ctr">
            <a:noAutofit/>
          </a:bodyPr>
          <a:lstStyle/>
          <a:p>
            <a:pPr>
              <a:lnSpc>
                <a:spcPct val="100000"/>
              </a:lnSpc>
              <a:buNone/>
              <a:tabLst>
                <a:tab pos="0" algn="l"/>
              </a:tabLst>
            </a:pPr>
            <a:endParaRPr lang="en-US" sz="2400" b="0" strike="noStrike" spc="-1" dirty="0">
              <a:solidFill>
                <a:srgbClr val="FFFFFF"/>
              </a:solidFill>
              <a:latin typeface="Tw Cen MT"/>
            </a:endParaRPr>
          </a:p>
          <a:p>
            <a:pPr>
              <a:lnSpc>
                <a:spcPct val="100000"/>
              </a:lnSpc>
              <a:buClr>
                <a:srgbClr val="FFFFFF"/>
              </a:buClr>
              <a:buFont typeface="Arial"/>
              <a:buChar char="•"/>
              <a:tabLst>
                <a:tab pos="0" algn="l"/>
              </a:tabLst>
            </a:pPr>
            <a:r>
              <a:rPr lang="en-US" sz="2000" b="0" strike="noStrike" spc="-1" dirty="0" err="1">
                <a:solidFill>
                  <a:srgbClr val="FFFFFF"/>
                </a:solidFill>
                <a:latin typeface="Agency FB"/>
              </a:rPr>
              <a:t>вызов</a:t>
            </a:r>
            <a:r>
              <a:rPr lang="en-US" sz="2000" b="0" strike="noStrike" spc="-1" dirty="0">
                <a:solidFill>
                  <a:srgbClr val="FFFFFF"/>
                </a:solidFill>
                <a:latin typeface="Agency FB"/>
              </a:rPr>
              <a:t> </a:t>
            </a:r>
            <a:r>
              <a:rPr lang="en-US" sz="2000" b="0" strike="noStrike" spc="-1" dirty="0" err="1">
                <a:solidFill>
                  <a:srgbClr val="FFFFFF"/>
                </a:solidFill>
                <a:latin typeface="Agency FB"/>
              </a:rPr>
              <a:t>собственной</a:t>
            </a:r>
            <a:r>
              <a:rPr lang="en-US" sz="2000" b="0" strike="noStrike" spc="-1" dirty="0">
                <a:solidFill>
                  <a:srgbClr val="FFFFFF"/>
                </a:solidFill>
                <a:latin typeface="Agency FB"/>
              </a:rPr>
              <a:t> </a:t>
            </a:r>
            <a:r>
              <a:rPr lang="en-US" sz="2000" b="0" strike="noStrike" spc="-1" dirty="0" err="1">
                <a:solidFill>
                  <a:srgbClr val="FFFFFF"/>
                </a:solidFill>
                <a:latin typeface="Agency FB"/>
              </a:rPr>
              <a:t>функции</a:t>
            </a:r>
            <a:r>
              <a:rPr lang="en-US" sz="2000" b="0" strike="noStrike" spc="-1" dirty="0">
                <a:solidFill>
                  <a:srgbClr val="FFFFFF"/>
                </a:solidFill>
                <a:latin typeface="Agency FB"/>
              </a:rPr>
              <a:t> </a:t>
            </a:r>
            <a:r>
              <a:rPr lang="en-US" sz="2000" b="0" strike="noStrike" spc="-1" dirty="0" err="1">
                <a:solidFill>
                  <a:srgbClr val="FFFFFF"/>
                </a:solidFill>
                <a:latin typeface="Agency FB"/>
              </a:rPr>
              <a:t>обработки</a:t>
            </a:r>
            <a:r>
              <a:rPr lang="en-US" sz="2000" b="0" strike="noStrike" spc="-1" dirty="0">
                <a:solidFill>
                  <a:srgbClr val="FFFFFF"/>
                </a:solidFill>
                <a:latin typeface="Agency FB"/>
              </a:rPr>
              <a:t>; </a:t>
            </a:r>
            <a:endParaRPr lang="en-US" sz="2000" b="0" strike="noStrike" spc="-1" dirty="0">
              <a:solidFill>
                <a:srgbClr val="FFFFFF"/>
              </a:solidFill>
              <a:latin typeface="Tw Cen MT"/>
            </a:endParaRPr>
          </a:p>
          <a:p>
            <a:pPr>
              <a:lnSpc>
                <a:spcPct val="100000"/>
              </a:lnSpc>
              <a:buClr>
                <a:srgbClr val="FFFFFF"/>
              </a:buClr>
              <a:buFont typeface="Arial"/>
              <a:buChar char="•"/>
              <a:tabLst>
                <a:tab pos="0" algn="l"/>
              </a:tabLst>
            </a:pPr>
            <a:r>
              <a:rPr lang="en-US" sz="2000" b="0" strike="noStrike" spc="-1" dirty="0" err="1">
                <a:solidFill>
                  <a:srgbClr val="FFFFFF"/>
                </a:solidFill>
                <a:latin typeface="Agency FB"/>
              </a:rPr>
              <a:t>игнорирование</a:t>
            </a:r>
            <a:r>
              <a:rPr lang="en-US" sz="2000" b="0" strike="noStrike" spc="-1" dirty="0">
                <a:solidFill>
                  <a:srgbClr val="FFFFFF"/>
                </a:solidFill>
                <a:latin typeface="Agency FB"/>
              </a:rPr>
              <a:t> </a:t>
            </a:r>
            <a:r>
              <a:rPr lang="en-US" sz="2000" b="0" strike="noStrike" spc="-1" dirty="0" err="1">
                <a:solidFill>
                  <a:srgbClr val="FFFFFF"/>
                </a:solidFill>
                <a:latin typeface="Agency FB"/>
              </a:rPr>
              <a:t>сигнала</a:t>
            </a:r>
            <a:endParaRPr lang="en-US" sz="2000" b="0" strike="noStrike" spc="-1" dirty="0">
              <a:solidFill>
                <a:srgbClr val="FFFFFF"/>
              </a:solidFill>
              <a:latin typeface="Tw Cen MT"/>
            </a:endParaRPr>
          </a:p>
          <a:p>
            <a:pPr>
              <a:lnSpc>
                <a:spcPct val="100000"/>
              </a:lnSpc>
              <a:buClr>
                <a:srgbClr val="FFFFFF"/>
              </a:buClr>
              <a:buFont typeface="Arial"/>
              <a:buChar char="•"/>
              <a:tabLst>
                <a:tab pos="0" algn="l"/>
              </a:tabLst>
            </a:pPr>
            <a:r>
              <a:rPr lang="en-US" sz="2000" b="0" strike="noStrike" spc="-1" dirty="0" err="1">
                <a:solidFill>
                  <a:srgbClr val="FFFFFF"/>
                </a:solidFill>
                <a:latin typeface="Agency FB"/>
              </a:rPr>
              <a:t>использование</a:t>
            </a:r>
            <a:r>
              <a:rPr lang="en-US" sz="2000" b="0" strike="noStrike" spc="-1" dirty="0">
                <a:solidFill>
                  <a:srgbClr val="FFFFFF"/>
                </a:solidFill>
                <a:latin typeface="Agency FB"/>
              </a:rPr>
              <a:t> </a:t>
            </a:r>
            <a:r>
              <a:rPr lang="en-US" sz="2000" b="0" strike="noStrike" spc="-1" dirty="0" err="1">
                <a:solidFill>
                  <a:srgbClr val="FFFFFF"/>
                </a:solidFill>
                <a:latin typeface="Agency FB"/>
              </a:rPr>
              <a:t>предварительно</a:t>
            </a:r>
            <a:r>
              <a:rPr lang="en-US" sz="2000" b="0" strike="noStrike" spc="-1" dirty="0">
                <a:solidFill>
                  <a:srgbClr val="FFFFFF"/>
                </a:solidFill>
                <a:latin typeface="Agency FB"/>
              </a:rPr>
              <a:t> </a:t>
            </a:r>
            <a:r>
              <a:rPr lang="en-US" sz="2000" b="0" strike="noStrike" spc="-1" dirty="0" err="1">
                <a:solidFill>
                  <a:srgbClr val="FFFFFF"/>
                </a:solidFill>
                <a:latin typeface="Agency FB"/>
              </a:rPr>
              <a:t>установленной</a:t>
            </a:r>
            <a:r>
              <a:rPr lang="en-US" sz="2000" b="0" strike="noStrike" spc="-1" dirty="0">
                <a:solidFill>
                  <a:srgbClr val="FFFFFF"/>
                </a:solidFill>
                <a:latin typeface="Agency FB"/>
              </a:rPr>
              <a:t> </a:t>
            </a:r>
            <a:r>
              <a:rPr lang="en-US" sz="2000" b="0" strike="noStrike" spc="-1" dirty="0" err="1">
                <a:solidFill>
                  <a:srgbClr val="FFFFFF"/>
                </a:solidFill>
                <a:latin typeface="Agency FB"/>
              </a:rPr>
              <a:t>функции</a:t>
            </a:r>
            <a:r>
              <a:rPr lang="en-US" sz="2000" b="0" strike="noStrike" spc="-1" dirty="0">
                <a:solidFill>
                  <a:srgbClr val="FFFFFF"/>
                </a:solidFill>
                <a:latin typeface="Agency FB"/>
              </a:rPr>
              <a:t> </a:t>
            </a:r>
            <a:r>
              <a:rPr lang="en-US" sz="2000" b="0" strike="noStrike" spc="-1" dirty="0" err="1">
                <a:solidFill>
                  <a:srgbClr val="FFFFFF"/>
                </a:solidFill>
                <a:latin typeface="Agency FB"/>
              </a:rPr>
              <a:t>обработки</a:t>
            </a:r>
            <a:r>
              <a:rPr lang="en-US" sz="2000" b="0" strike="noStrike" spc="-1" dirty="0">
                <a:solidFill>
                  <a:srgbClr val="FFFFFF"/>
                </a:solidFill>
                <a:latin typeface="Agency FB"/>
              </a:rPr>
              <a:t> </a:t>
            </a:r>
            <a:r>
              <a:rPr lang="en-US" sz="2000" b="0" strike="noStrike" spc="-1" dirty="0" err="1">
                <a:solidFill>
                  <a:srgbClr val="FFFFFF"/>
                </a:solidFill>
                <a:latin typeface="Agency FB"/>
              </a:rPr>
              <a:t>по</a:t>
            </a:r>
            <a:r>
              <a:rPr lang="en-US" sz="2000" b="0" strike="noStrike" spc="-1" dirty="0">
                <a:solidFill>
                  <a:srgbClr val="FFFFFF"/>
                </a:solidFill>
                <a:latin typeface="Agency FB"/>
              </a:rPr>
              <a:t> </a:t>
            </a:r>
            <a:r>
              <a:rPr lang="en-US" sz="2000" b="0" strike="noStrike" spc="-1" dirty="0" err="1">
                <a:solidFill>
                  <a:srgbClr val="FFFFFF"/>
                </a:solidFill>
                <a:latin typeface="Agency FB"/>
              </a:rPr>
              <a:t>умолчанию</a:t>
            </a:r>
            <a:r>
              <a:rPr lang="en-US" sz="2000" b="0" strike="noStrike" spc="-1" dirty="0">
                <a:solidFill>
                  <a:srgbClr val="FFFFFF"/>
                </a:solidFill>
                <a:latin typeface="Agency FB"/>
              </a:rPr>
              <a:t>. </a:t>
            </a:r>
            <a:endParaRPr lang="en-US" sz="2000" b="0" strike="noStrike" spc="-1" dirty="0">
              <a:solidFill>
                <a:srgbClr val="FFFFFF"/>
              </a:solidFill>
              <a:latin typeface="Tw Cen MT"/>
            </a:endParaRPr>
          </a:p>
          <a:p>
            <a:pPr>
              <a:lnSpc>
                <a:spcPct val="100000"/>
              </a:lnSpc>
              <a:buNone/>
              <a:tabLst>
                <a:tab pos="0" algn="l"/>
              </a:tabLst>
            </a:pPr>
            <a:endParaRPr lang="en-US" sz="20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КАНАЛЫ</a:t>
            </a:r>
            <a:endParaRPr lang="en-US" sz="3600" b="0" strike="noStrike" spc="-1">
              <a:solidFill>
                <a:srgbClr val="FFFFFF"/>
              </a:solidFill>
              <a:latin typeface="Tw Cen MT"/>
            </a:endParaRPr>
          </a:p>
        </p:txBody>
      </p:sp>
      <p:pic>
        <p:nvPicPr>
          <p:cNvPr id="420" name="Рисунок 4"/>
          <p:cNvPicPr/>
          <p:nvPr/>
        </p:nvPicPr>
        <p:blipFill>
          <a:blip r:embed="rId2"/>
          <a:stretch/>
        </p:blipFill>
        <p:spPr>
          <a:xfrm>
            <a:off x="1279800" y="1710720"/>
            <a:ext cx="9664560" cy="4244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Сокеты </a:t>
            </a:r>
            <a:r>
              <a:rPr lang="en-US" sz="3600" b="0" strike="noStrike" cap="all" spc="-1">
                <a:solidFill>
                  <a:srgbClr val="FFFFFF"/>
                </a:solidFill>
                <a:latin typeface="Tw Cen MT"/>
              </a:rPr>
              <a:t>BSD</a:t>
            </a:r>
            <a:endParaRPr lang="en-US" sz="3600" b="0" strike="noStrike" spc="-1">
              <a:solidFill>
                <a:srgbClr val="FFFFFF"/>
              </a:solidFill>
              <a:latin typeface="Tw Cen MT"/>
            </a:endParaRPr>
          </a:p>
        </p:txBody>
      </p:sp>
      <p:pic>
        <p:nvPicPr>
          <p:cNvPr id="422" name="Объект 3"/>
          <p:cNvPicPr/>
          <p:nvPr/>
        </p:nvPicPr>
        <p:blipFill>
          <a:blip r:embed="rId2"/>
          <a:stretch/>
        </p:blipFill>
        <p:spPr>
          <a:xfrm>
            <a:off x="2776320" y="2097000"/>
            <a:ext cx="6084360" cy="3733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Семафор</a:t>
            </a:r>
            <a:endParaRPr lang="en-US" sz="3600" b="0" strike="noStrike" spc="-1">
              <a:solidFill>
                <a:srgbClr val="FFFFFF"/>
              </a:solidFill>
              <a:latin typeface="Tw Cen MT"/>
            </a:endParaRPr>
          </a:p>
        </p:txBody>
      </p:sp>
      <p:pic>
        <p:nvPicPr>
          <p:cNvPr id="424" name="Объект 3"/>
          <p:cNvPicPr/>
          <p:nvPr/>
        </p:nvPicPr>
        <p:blipFill>
          <a:blip r:embed="rId2"/>
          <a:stretch/>
        </p:blipFill>
        <p:spPr>
          <a:xfrm>
            <a:off x="838080" y="1865520"/>
            <a:ext cx="10512360" cy="3437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Объект 3"/>
          <p:cNvPicPr/>
          <p:nvPr/>
        </p:nvPicPr>
        <p:blipFill>
          <a:blip r:embed="rId2"/>
          <a:stretch/>
        </p:blipFill>
        <p:spPr>
          <a:xfrm>
            <a:off x="877680" y="2930040"/>
            <a:ext cx="10338480" cy="2373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Объект 3"/>
          <p:cNvPicPr/>
          <p:nvPr/>
        </p:nvPicPr>
        <p:blipFill>
          <a:blip r:embed="rId2"/>
          <a:stretch/>
        </p:blipFill>
        <p:spPr>
          <a:xfrm>
            <a:off x="2377440" y="463320"/>
            <a:ext cx="7531200" cy="6014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Общая память</a:t>
            </a:r>
            <a:endParaRPr lang="en-US" sz="3600" b="0" strike="noStrike" spc="-1">
              <a:solidFill>
                <a:srgbClr val="FFFFFF"/>
              </a:solidFill>
              <a:latin typeface="Tw Cen MT"/>
            </a:endParaRPr>
          </a:p>
        </p:txBody>
      </p:sp>
      <p:pic>
        <p:nvPicPr>
          <p:cNvPr id="428" name="Объект 3"/>
          <p:cNvPicPr/>
          <p:nvPr/>
        </p:nvPicPr>
        <p:blipFill>
          <a:blip r:embed="rId2"/>
          <a:stretch/>
        </p:blipFill>
        <p:spPr>
          <a:xfrm>
            <a:off x="1544400" y="2097000"/>
            <a:ext cx="9099360" cy="4549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ПРОЦЕССОР</a:t>
            </a:r>
            <a:endParaRPr lang="en-US" sz="3600" b="0" strike="noStrike" spc="-1">
              <a:solidFill>
                <a:srgbClr val="FFFFFF"/>
              </a:solidFill>
              <a:latin typeface="Tw Cen MT"/>
            </a:endParaRPr>
          </a:p>
        </p:txBody>
      </p:sp>
      <p:sp>
        <p:nvSpPr>
          <p:cNvPr id="238" name="PlaceHolder 2"/>
          <p:cNvSpPr>
            <a:spLocks noGrp="1"/>
          </p:cNvSpPr>
          <p:nvPr>
            <p:ph/>
          </p:nvPr>
        </p:nvSpPr>
        <p:spPr>
          <a:xfrm>
            <a:off x="1141560" y="1776600"/>
            <a:ext cx="9905760" cy="4229640"/>
          </a:xfrm>
          <a:prstGeom prst="rect">
            <a:avLst/>
          </a:prstGeom>
          <a:noFill/>
          <a:ln w="0">
            <a:noFill/>
          </a:ln>
        </p:spPr>
        <p:txBody>
          <a:bodyPr anchor="t">
            <a:normAutofit fontScale="94000" lnSpcReduction="10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Декодер</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АЛУ</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Регистры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Кэши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Шины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Блок предсказания ветвлений</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MMU</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TLB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1141560" y="1918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Очередь сообщений</a:t>
            </a:r>
            <a:endParaRPr lang="en-US" sz="3600" b="0" strike="noStrike" spc="-1">
              <a:solidFill>
                <a:srgbClr val="FFFFFF"/>
              </a:solidFill>
              <a:latin typeface="Tw Cen MT"/>
            </a:endParaRPr>
          </a:p>
        </p:txBody>
      </p:sp>
      <p:pic>
        <p:nvPicPr>
          <p:cNvPr id="430" name="Объект 3"/>
          <p:cNvPicPr/>
          <p:nvPr/>
        </p:nvPicPr>
        <p:blipFill>
          <a:blip r:embed="rId2"/>
          <a:stretch/>
        </p:blipFill>
        <p:spPr>
          <a:xfrm>
            <a:off x="2593080" y="1585080"/>
            <a:ext cx="7002360" cy="4988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165680" y="9432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COPY ON WRITE</a:t>
            </a:r>
            <a:endParaRPr lang="en-US" sz="3600" b="0" strike="noStrike" spc="-1">
              <a:solidFill>
                <a:srgbClr val="FFFFFF"/>
              </a:solidFill>
              <a:latin typeface="Tw Cen MT"/>
            </a:endParaRPr>
          </a:p>
        </p:txBody>
      </p:sp>
      <p:pic>
        <p:nvPicPr>
          <p:cNvPr id="432" name="Объект 3"/>
          <p:cNvPicPr/>
          <p:nvPr/>
        </p:nvPicPr>
        <p:blipFill>
          <a:blip r:embed="rId2"/>
          <a:stretch/>
        </p:blipFill>
        <p:spPr>
          <a:xfrm>
            <a:off x="2010240" y="1176480"/>
            <a:ext cx="8217000" cy="5194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932040" y="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Потоки</a:t>
            </a:r>
            <a:endParaRPr lang="en-US" sz="3600" b="0" strike="noStrike" spc="-1">
              <a:solidFill>
                <a:srgbClr val="FFFFFF"/>
              </a:solidFill>
              <a:latin typeface="Tw Cen MT"/>
            </a:endParaRPr>
          </a:p>
        </p:txBody>
      </p:sp>
      <p:pic>
        <p:nvPicPr>
          <p:cNvPr id="434" name="Объект 3"/>
          <p:cNvPicPr/>
          <p:nvPr/>
        </p:nvPicPr>
        <p:blipFill>
          <a:blip r:embed="rId2"/>
          <a:stretch/>
        </p:blipFill>
        <p:spPr>
          <a:xfrm>
            <a:off x="1418400" y="1265760"/>
            <a:ext cx="8933040" cy="5146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Отображение потоков в режим ядра</a:t>
            </a:r>
            <a:r>
              <a:t/>
            </a:r>
            <a:br/>
            <a:endParaRPr lang="en-US" sz="3600" b="0" strike="noStrike" spc="-1">
              <a:solidFill>
                <a:srgbClr val="FFFFFF"/>
              </a:solidFill>
              <a:latin typeface="Tw Cen MT"/>
            </a:endParaRPr>
          </a:p>
        </p:txBody>
      </p:sp>
      <p:sp>
        <p:nvSpPr>
          <p:cNvPr id="436"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1" strike="noStrike" spc="-1">
                <a:solidFill>
                  <a:srgbClr val="FFFFFF"/>
                </a:solidFill>
                <a:latin typeface="Tw Cen MT"/>
              </a:rPr>
              <a:t>Отображение </a:t>
            </a:r>
            <a:r>
              <a:rPr lang="en-US" sz="2400" b="1" strike="noStrike" spc="-1">
                <a:solidFill>
                  <a:srgbClr val="FFFFFF"/>
                </a:solidFill>
                <a:latin typeface="Tw Cen MT"/>
              </a:rPr>
              <a:t>N:1</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a:solidFill>
                  <a:srgbClr val="FFFFFF"/>
                </a:solidFill>
                <a:latin typeface="Tw Cen MT"/>
              </a:rPr>
              <a:t>Отображение 1:1</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a:solidFill>
                  <a:srgbClr val="FFFFFF"/>
                </a:solidFill>
                <a:latin typeface="Tw Cen MT"/>
              </a:rPr>
              <a:t>Отображение </a:t>
            </a:r>
            <a:r>
              <a:rPr lang="en-US" sz="2400" b="1" strike="noStrike" spc="-1">
                <a:solidFill>
                  <a:srgbClr val="FFFFFF"/>
                </a:solidFill>
                <a:latin typeface="Tw Cen MT"/>
              </a:rPr>
              <a:t>M:N</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Отображение </a:t>
            </a:r>
            <a:r>
              <a:rPr lang="en-US" sz="3600" b="1" strike="noStrike" cap="all" spc="-1">
                <a:solidFill>
                  <a:srgbClr val="FFFFFF"/>
                </a:solidFill>
                <a:latin typeface="Tw Cen MT"/>
              </a:rPr>
              <a:t>N:1</a:t>
            </a:r>
            <a:r>
              <a:t/>
            </a:r>
            <a:br/>
            <a:endParaRPr lang="en-US" sz="3600" b="0" strike="noStrike" spc="-1">
              <a:solidFill>
                <a:srgbClr val="FFFFFF"/>
              </a:solidFill>
              <a:latin typeface="Tw Cen MT"/>
            </a:endParaRPr>
          </a:p>
        </p:txBody>
      </p:sp>
      <p:pic>
        <p:nvPicPr>
          <p:cNvPr id="438" name="Объект 3"/>
          <p:cNvPicPr/>
          <p:nvPr/>
        </p:nvPicPr>
        <p:blipFill>
          <a:blip r:embed="rId2"/>
          <a:stretch/>
        </p:blipFill>
        <p:spPr>
          <a:xfrm>
            <a:off x="3596760" y="1738800"/>
            <a:ext cx="4001040" cy="3958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Отображение 1:1</a:t>
            </a:r>
            <a:endParaRPr lang="en-US" sz="3600" b="0" strike="noStrike" spc="-1">
              <a:solidFill>
                <a:srgbClr val="FFFFFF"/>
              </a:solidFill>
              <a:latin typeface="Tw Cen MT"/>
            </a:endParaRPr>
          </a:p>
        </p:txBody>
      </p:sp>
      <p:pic>
        <p:nvPicPr>
          <p:cNvPr id="440" name="Объект 3"/>
          <p:cNvPicPr/>
          <p:nvPr/>
        </p:nvPicPr>
        <p:blipFill>
          <a:blip r:embed="rId2"/>
          <a:stretch/>
        </p:blipFill>
        <p:spPr>
          <a:xfrm>
            <a:off x="3731760" y="2097000"/>
            <a:ext cx="4725000" cy="4050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Отображение </a:t>
            </a:r>
            <a:r>
              <a:rPr lang="en-US" sz="3600" b="1" strike="noStrike" cap="all" spc="-1">
                <a:solidFill>
                  <a:srgbClr val="FFFFFF"/>
                </a:solidFill>
                <a:latin typeface="Tw Cen MT"/>
              </a:rPr>
              <a:t>M:N</a:t>
            </a:r>
            <a:r>
              <a:t/>
            </a:r>
            <a:br/>
            <a:endParaRPr lang="en-US" sz="3600" b="0" strike="noStrike" spc="-1">
              <a:solidFill>
                <a:srgbClr val="FFFFFF"/>
              </a:solidFill>
              <a:latin typeface="Tw Cen MT"/>
            </a:endParaRPr>
          </a:p>
        </p:txBody>
      </p:sp>
      <p:pic>
        <p:nvPicPr>
          <p:cNvPr id="442" name="Объект 3"/>
          <p:cNvPicPr/>
          <p:nvPr/>
        </p:nvPicPr>
        <p:blipFill>
          <a:blip r:embed="rId2"/>
          <a:stretch/>
        </p:blipFill>
        <p:spPr>
          <a:xfrm>
            <a:off x="2856240" y="1775160"/>
            <a:ext cx="6476400" cy="4327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2" descr="http://www.nnre.ru/kompyutery_i_internet/kompyuterra_pda_17_04_2010_23_04_2010/img10"/>
          <p:cNvPicPr/>
          <p:nvPr/>
        </p:nvPicPr>
        <p:blipFill>
          <a:blip r:embed="rId2"/>
          <a:stretch/>
        </p:blipFill>
        <p:spPr>
          <a:xfrm>
            <a:off x="1747800" y="0"/>
            <a:ext cx="7931880" cy="6857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2" descr="http://www.nnre.ru/kompyutery_i_internet/kompyuterra_pda_17_04_2010_23_04_2010/img7"/>
          <p:cNvPicPr/>
          <p:nvPr/>
        </p:nvPicPr>
        <p:blipFill>
          <a:blip r:embed="rId2"/>
          <a:stretch/>
        </p:blipFill>
        <p:spPr>
          <a:xfrm>
            <a:off x="1164600" y="211680"/>
            <a:ext cx="10139040" cy="6188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Picture 2" descr="https://www.ixbt.com/cpu/images/ivy-bridge-architecture/dice-compare.jpg"/>
          <p:cNvPicPr/>
          <p:nvPr/>
        </p:nvPicPr>
        <p:blipFill>
          <a:blip r:embed="rId2"/>
          <a:stretch/>
        </p:blipFill>
        <p:spPr>
          <a:xfrm>
            <a:off x="2378520" y="165600"/>
            <a:ext cx="7064640" cy="6460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Блок предсказания ветвлений</a:t>
            </a:r>
            <a:r>
              <a:t/>
            </a:r>
            <a:br/>
            <a:r>
              <a:rPr lang="ru-RU" sz="3600" b="0" strike="noStrike" cap="all" spc="-1">
                <a:solidFill>
                  <a:srgbClr val="FFFFFF"/>
                </a:solidFill>
                <a:latin typeface="Tw Cen MT"/>
              </a:rPr>
              <a:t> </a:t>
            </a:r>
            <a:endParaRPr lang="en-US" sz="3600" b="0" strike="noStrike" spc="-1">
              <a:solidFill>
                <a:srgbClr val="FFFFFF"/>
              </a:solidFill>
              <a:latin typeface="Tw Cen MT"/>
            </a:endParaRPr>
          </a:p>
        </p:txBody>
      </p:sp>
      <p:sp>
        <p:nvSpPr>
          <p:cNvPr id="243" name="PlaceHolder 2"/>
          <p:cNvSpPr>
            <a:spLocks noGrp="1"/>
          </p:cNvSpPr>
          <p:nvPr>
            <p:ph/>
          </p:nvPr>
        </p:nvSpPr>
        <p:spPr>
          <a:xfrm>
            <a:off x="1141560" y="1497600"/>
            <a:ext cx="9905760" cy="4986720"/>
          </a:xfrm>
          <a:prstGeom prst="rect">
            <a:avLst/>
          </a:prstGeom>
          <a:noFill/>
          <a:ln w="0">
            <a:noFill/>
          </a:ln>
        </p:spPr>
        <p:txBody>
          <a:bodyPr anchor="t">
            <a:norm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Статическое предсказание</a:t>
            </a:r>
            <a:endParaRPr lang="en-US" sz="24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Выполняются всегда</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Не выполняются никогда</a:t>
            </a:r>
            <a:endParaRPr lang="en-US" sz="20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Динамическое предсказание</a:t>
            </a:r>
            <a:endParaRPr lang="en-US" sz="24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Младшие значимые биты адреса инструкций</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Соответствующую им вероятность условного перехода:</a:t>
            </a:r>
            <a:endParaRPr lang="en-US" sz="2000" b="0" strike="noStrike" spc="-1">
              <a:solidFill>
                <a:srgbClr val="FFFFFF"/>
              </a:solidFill>
              <a:latin typeface="Tw Cen MT"/>
            </a:endParaRPr>
          </a:p>
          <a:p>
            <a:pPr marL="1143000" lvl="2" indent="-228600">
              <a:lnSpc>
                <a:spcPct val="120000"/>
              </a:lnSpc>
              <a:spcBef>
                <a:spcPts val="499"/>
              </a:spcBef>
              <a:buClr>
                <a:srgbClr val="FFFFFF"/>
              </a:buClr>
              <a:buSzPct val="125000"/>
              <a:buFont typeface="Arial"/>
              <a:buChar char="•"/>
            </a:pPr>
            <a:r>
              <a:rPr lang="ru-RU" sz="1800" b="0" strike="noStrike" spc="-1">
                <a:solidFill>
                  <a:srgbClr val="FFFFFF"/>
                </a:solidFill>
                <a:latin typeface="Tw Cen MT"/>
              </a:rPr>
              <a:t>Скорее всего, будет выполнен</a:t>
            </a:r>
            <a:endParaRPr lang="en-US" sz="1800" b="0" strike="noStrike" spc="-1">
              <a:solidFill>
                <a:srgbClr val="FFFFFF"/>
              </a:solidFill>
              <a:latin typeface="Tw Cen MT"/>
            </a:endParaRPr>
          </a:p>
          <a:p>
            <a:pPr marL="1143000" lvl="2" indent="-228600">
              <a:lnSpc>
                <a:spcPct val="120000"/>
              </a:lnSpc>
              <a:spcBef>
                <a:spcPts val="499"/>
              </a:spcBef>
              <a:buClr>
                <a:srgbClr val="FFFFFF"/>
              </a:buClr>
              <a:buSzPct val="125000"/>
              <a:buFont typeface="Arial"/>
              <a:buChar char="•"/>
            </a:pPr>
            <a:r>
              <a:rPr lang="ru-RU" sz="1800" b="0" strike="noStrike" spc="-1">
                <a:solidFill>
                  <a:srgbClr val="FFFFFF"/>
                </a:solidFill>
                <a:latin typeface="Tw Cen MT"/>
              </a:rPr>
              <a:t>Возможно, будет выполнен</a:t>
            </a:r>
            <a:endParaRPr lang="en-US" sz="1800" b="0" strike="noStrike" spc="-1">
              <a:solidFill>
                <a:srgbClr val="FFFFFF"/>
              </a:solidFill>
              <a:latin typeface="Tw Cen MT"/>
            </a:endParaRPr>
          </a:p>
          <a:p>
            <a:pPr marL="1143000" lvl="2" indent="-228600">
              <a:lnSpc>
                <a:spcPct val="120000"/>
              </a:lnSpc>
              <a:spcBef>
                <a:spcPts val="499"/>
              </a:spcBef>
              <a:buClr>
                <a:srgbClr val="FFFFFF"/>
              </a:buClr>
              <a:buSzPct val="125000"/>
              <a:buFont typeface="Arial"/>
              <a:buChar char="•"/>
            </a:pPr>
            <a:r>
              <a:rPr lang="ru-RU" sz="1800" b="0" strike="noStrike" spc="-1">
                <a:solidFill>
                  <a:srgbClr val="FFFFFF"/>
                </a:solidFill>
                <a:latin typeface="Tw Cen MT"/>
              </a:rPr>
              <a:t>Возможно, не будет выполнен</a:t>
            </a:r>
            <a:endParaRPr lang="en-US" sz="1800" b="0" strike="noStrike" spc="-1">
              <a:solidFill>
                <a:srgbClr val="FFFFFF"/>
              </a:solidFill>
              <a:latin typeface="Tw Cen MT"/>
            </a:endParaRPr>
          </a:p>
          <a:p>
            <a:pPr marL="1143000" lvl="2" indent="-228600">
              <a:lnSpc>
                <a:spcPct val="120000"/>
              </a:lnSpc>
              <a:spcBef>
                <a:spcPts val="499"/>
              </a:spcBef>
              <a:buClr>
                <a:srgbClr val="FFFFFF"/>
              </a:buClr>
              <a:buSzPct val="125000"/>
              <a:buFont typeface="Arial"/>
              <a:buChar char="•"/>
            </a:pPr>
            <a:r>
              <a:rPr lang="ru-RU" sz="1800" b="0" strike="noStrike" spc="-1">
                <a:solidFill>
                  <a:srgbClr val="FFFFFF"/>
                </a:solidFill>
                <a:latin typeface="Tw Cen MT"/>
              </a:rPr>
              <a:t>Скорее всего не будет выполнен</a:t>
            </a:r>
            <a:endParaRPr lang="en-US" sz="18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p:nvPr>
        </p:nvSpPr>
        <p:spPr>
          <a:xfrm>
            <a:off x="1141560" y="488880"/>
            <a:ext cx="9905760" cy="5817240"/>
          </a:xfrm>
          <a:prstGeom prst="rect">
            <a:avLst/>
          </a:prstGeom>
          <a:noFill/>
          <a:ln w="0">
            <a:noFill/>
          </a:ln>
        </p:spPr>
        <p:txBody>
          <a:bodyPr anchor="t">
            <a:normAutofit fontScale="97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Адаптивный двухуровневый предсказатель</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Для первого уровня выполняются история последних k ветвлений, второго уровня k указывает на таблицу шаблонов.</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Локальное предсказание перехода</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Каждый условный переход в области имеет собственную историю переходов. Шаблоны переходов могут быть общими или отдельными.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Глобальное предсказание перехода</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Глобальное предсказание переходов не хранит истории отдельно для каждого перехода, а использует общую историю. Любые закономерности в переходах сказываются на этой истории, но историю могут загрязнять нерелевантные записи.</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p:nvPr>
        </p:nvSpPr>
        <p:spPr>
          <a:xfrm>
            <a:off x="1141560" y="394200"/>
            <a:ext cx="9905760" cy="6258600"/>
          </a:xfrm>
          <a:prstGeom prst="rect">
            <a:avLst/>
          </a:prstGeom>
          <a:noFill/>
          <a:ln w="0">
            <a:noFill/>
          </a:ln>
        </p:spPr>
        <p:txBody>
          <a:bodyPr anchor="t">
            <a:normAutofit fontScale="90000" lnSpcReduction="10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Гибридный предсказатель</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Гибридный предсказатель может выбирать результаты наиболее успешных предсказателей на основе истории либо использовать мажоритарную функцию нечётного количества предсказателей.</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Предсказатель для цикла</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Предсказатель для цикла может использовать счетчик цикла для отсчета количества переходов в начало цикла. Этот предсказатель может использоваться в гибридном предсказателе.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Предсказание косвенных переходов</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Косвенный переход может иметь больше двух ветвлений. Новейшие процессоры имеют возможность выбора более двух условий используя двухуровневый адаптивный предсказатель. Процессоры без поддержки предсказаний косвенных переходов могут использовать статическое предсказание или брать предыдущее значение.</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1204560" y="21204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mMU</a:t>
            </a:r>
            <a:endParaRPr lang="en-US" sz="3600" b="0" strike="noStrike" spc="-1">
              <a:solidFill>
                <a:srgbClr val="FFFFFF"/>
              </a:solidFill>
              <a:latin typeface="Tw Cen MT"/>
            </a:endParaRPr>
          </a:p>
        </p:txBody>
      </p:sp>
      <p:pic>
        <p:nvPicPr>
          <p:cNvPr id="247" name="Picture 2" descr="https://upload.wikimedia.org/wikipedia/commons/thumb/d/dc/MMU_principle_updated.png/325px-MMU_principle_updated.png"/>
          <p:cNvPicPr/>
          <p:nvPr/>
        </p:nvPicPr>
        <p:blipFill>
          <a:blip r:embed="rId2"/>
          <a:stretch/>
        </p:blipFill>
        <p:spPr>
          <a:xfrm>
            <a:off x="2209680" y="1690560"/>
            <a:ext cx="7540560" cy="4709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1141560" y="287280"/>
            <a:ext cx="9905760" cy="12729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TLB</a:t>
            </a:r>
            <a:endParaRPr lang="en-US" sz="3600" b="0" strike="noStrike" spc="-1">
              <a:solidFill>
                <a:srgbClr val="FFFFFF"/>
              </a:solidFill>
              <a:latin typeface="Tw Cen MT"/>
            </a:endParaRPr>
          </a:p>
        </p:txBody>
      </p:sp>
      <p:pic>
        <p:nvPicPr>
          <p:cNvPr id="249" name="Picture 2" descr="File:Translation Lookaside Buffer.png"/>
          <p:cNvPicPr/>
          <p:nvPr/>
        </p:nvPicPr>
        <p:blipFill>
          <a:blip r:embed="rId2"/>
          <a:stretch/>
        </p:blipFill>
        <p:spPr>
          <a:xfrm>
            <a:off x="2128680" y="709560"/>
            <a:ext cx="8402040" cy="5878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Классификация ПО</a:t>
            </a:r>
            <a:endParaRPr lang="en-US" sz="3600" b="0" strike="noStrike" spc="-1">
              <a:solidFill>
                <a:srgbClr val="FFFFFF"/>
              </a:solidFill>
              <a:latin typeface="Tw Cen MT"/>
            </a:endParaRPr>
          </a:p>
        </p:txBody>
      </p:sp>
      <p:sp>
        <p:nvSpPr>
          <p:cNvPr id="223"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Прикладное ПО</a:t>
            </a:r>
            <a:r>
              <a:rPr lang="en-US" sz="2400" b="0" strike="noStrike" spc="-1">
                <a:solidFill>
                  <a:srgbClr val="FFFFFF"/>
                </a:solidFill>
                <a:latin typeface="Tw Cen MT"/>
              </a:rPr>
              <a:t>:</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Microsoft Office etc.</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WoW</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AutoCad</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AIMP3</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Google Chrome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TLB</a:t>
            </a:r>
            <a:endParaRPr lang="en-US" sz="3600" b="0" strike="noStrike" spc="-1">
              <a:solidFill>
                <a:srgbClr val="FFFFFF"/>
              </a:solidFill>
              <a:latin typeface="Tw Cen MT"/>
            </a:endParaRPr>
          </a:p>
        </p:txBody>
      </p:sp>
      <p:pic>
        <p:nvPicPr>
          <p:cNvPr id="251" name="Picture 2" descr="File:Page table actions.svg"/>
          <p:cNvPicPr/>
          <p:nvPr/>
        </p:nvPicPr>
        <p:blipFill>
          <a:blip r:embed="rId2"/>
          <a:stretch/>
        </p:blipFill>
        <p:spPr>
          <a:xfrm>
            <a:off x="1905480" y="618480"/>
            <a:ext cx="9429480" cy="6110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 descr="File:Virtual address space and physical address space relationship.svg"/>
          <p:cNvPicPr/>
          <p:nvPr/>
        </p:nvPicPr>
        <p:blipFill>
          <a:blip r:embed="rId2"/>
          <a:stretch/>
        </p:blipFill>
        <p:spPr>
          <a:xfrm>
            <a:off x="3184560" y="0"/>
            <a:ext cx="6573960" cy="6708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Заперты в 4-х стенах</a:t>
            </a:r>
            <a:endParaRPr lang="en-US" sz="3600" b="0" strike="noStrike" spc="-1">
              <a:solidFill>
                <a:srgbClr val="FFFFFF"/>
              </a:solidFill>
              <a:latin typeface="Tw Cen MT"/>
            </a:endParaRPr>
          </a:p>
        </p:txBody>
      </p:sp>
      <p:sp>
        <p:nvSpPr>
          <p:cNvPr id="254"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Power wall</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Frequency wall</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ILP wall</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Memory Wall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Тренды</a:t>
            </a:r>
            <a:endParaRPr lang="en-US" sz="3600" b="0" strike="noStrike" spc="-1">
              <a:solidFill>
                <a:srgbClr val="FFFFFF"/>
              </a:solidFill>
              <a:latin typeface="Tw Cen MT"/>
            </a:endParaRPr>
          </a:p>
        </p:txBody>
      </p:sp>
      <p:sp>
        <p:nvSpPr>
          <p:cNvPr id="256"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Multi- and Many-Core </a:t>
            </a:r>
            <a:r>
              <a:rPr lang="ru-RU" sz="2400" b="0" strike="noStrike" spc="-1">
                <a:solidFill>
                  <a:srgbClr val="FFFFFF"/>
                </a:solidFill>
                <a:latin typeface="Tw Cen MT"/>
              </a:rPr>
              <a:t>процессоры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Специализация ядер</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Тесная интеграция всех компонентов системы на одном кристалле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Отказ от когерентности кэшей</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Память? До сих пор темная лошадка.</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Загрузка компьютера</a:t>
            </a:r>
            <a:endParaRPr lang="en-US" sz="3600" b="0" strike="noStrike" spc="-1">
              <a:solidFill>
                <a:srgbClr val="FFFFFF"/>
              </a:solidFill>
              <a:latin typeface="Tw Cen MT"/>
            </a:endParaRPr>
          </a:p>
        </p:txBody>
      </p:sp>
      <p:pic>
        <p:nvPicPr>
          <p:cNvPr id="258" name="Рисунок 4"/>
          <p:cNvPicPr/>
          <p:nvPr/>
        </p:nvPicPr>
        <p:blipFill>
          <a:blip r:embed="rId2"/>
          <a:stretch/>
        </p:blipFill>
        <p:spPr>
          <a:xfrm>
            <a:off x="462600" y="2097000"/>
            <a:ext cx="10584360" cy="3357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Архитектуры ОС</a:t>
            </a:r>
            <a:endParaRPr lang="en-US" sz="3600" b="0" strike="noStrike" spc="-1">
              <a:solidFill>
                <a:srgbClr val="FFFFFF"/>
              </a:solidFill>
              <a:latin typeface="Tw Cen MT"/>
            </a:endParaRPr>
          </a:p>
        </p:txBody>
      </p:sp>
      <p:sp>
        <p:nvSpPr>
          <p:cNvPr id="260" name="PlaceHolder 2"/>
          <p:cNvSpPr>
            <a:spLocks noGrp="1"/>
          </p:cNvSpPr>
          <p:nvPr>
            <p:ph/>
          </p:nvPr>
        </p:nvSpPr>
        <p:spPr>
          <a:xfrm>
            <a:off x="1141560" y="1650240"/>
            <a:ext cx="9905760" cy="4892040"/>
          </a:xfrm>
          <a:prstGeom prst="rect">
            <a:avLst/>
          </a:prstGeom>
          <a:noFill/>
          <a:ln w="0">
            <a:noFill/>
          </a:ln>
        </p:spPr>
        <p:txBody>
          <a:bodyPr anchor="t">
            <a:norm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Монолитные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Гибридные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Микроядерные ОС</a:t>
            </a:r>
            <a:endParaRPr lang="en-US" sz="24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Первого поколения (</a:t>
            </a:r>
            <a:r>
              <a:rPr lang="en-US" sz="2000" b="0" strike="noStrike" spc="-1">
                <a:solidFill>
                  <a:srgbClr val="FFFFFF"/>
                </a:solidFill>
                <a:latin typeface="Tw Cen MT"/>
              </a:rPr>
              <a:t>Mach</a:t>
            </a:r>
            <a:r>
              <a:rPr lang="ru-RU" sz="2000" b="0" strike="noStrike" spc="-1">
                <a:solidFill>
                  <a:srgbClr val="FFFFFF"/>
                </a:solidFill>
                <a:latin typeface="Tw Cen MT"/>
              </a:rPr>
              <a:t>)</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Второго поколения</a:t>
            </a:r>
            <a:r>
              <a:rPr lang="en-US" sz="2000" b="0" strike="noStrike" spc="-1">
                <a:solidFill>
                  <a:srgbClr val="FFFFFF"/>
                </a:solidFill>
                <a:latin typeface="Tw Cen MT"/>
              </a:rPr>
              <a:t> (L4)</a:t>
            </a: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Экзоядерные ОС</a:t>
            </a:r>
            <a:endParaRPr lang="en-US" sz="24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en-US" sz="2000" b="0" strike="noStrike" spc="-1">
                <a:solidFill>
                  <a:srgbClr val="FFFFFF"/>
                </a:solidFill>
                <a:latin typeface="Tw Cen MT"/>
              </a:rPr>
              <a:t>Rump Kernel</a:t>
            </a:r>
          </a:p>
          <a:p>
            <a:pPr marL="685800" lvl="1" indent="-228600">
              <a:lnSpc>
                <a:spcPct val="120000"/>
              </a:lnSpc>
              <a:spcBef>
                <a:spcPts val="499"/>
              </a:spcBef>
              <a:buClr>
                <a:srgbClr val="FFFFFF"/>
              </a:buClr>
              <a:buSzPct val="125000"/>
              <a:buFont typeface="Arial"/>
              <a:buChar char="•"/>
            </a:pPr>
            <a:r>
              <a:rPr lang="en-US" sz="2000" b="0" strike="noStrike" spc="-1">
                <a:solidFill>
                  <a:srgbClr val="FFFFFF"/>
                </a:solidFill>
                <a:latin typeface="Tw Cen MT"/>
              </a:rPr>
              <a:t>Unikernel</a:t>
            </a: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Многоядерные ОС</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gn="ctr">
              <a:lnSpc>
                <a:spcPct val="90000"/>
              </a:lnSpc>
              <a:buNone/>
            </a:pPr>
            <a:r>
              <a:rPr lang="en-US" sz="3600" b="0" strike="noStrike" cap="all" spc="-1">
                <a:solidFill>
                  <a:srgbClr val="FFFFFF"/>
                </a:solidFill>
                <a:latin typeface="Tw Cen MT"/>
              </a:rPr>
              <a:t>Linux kernel vs </a:t>
            </a:r>
            <a:r>
              <a:t/>
            </a:r>
            <a:br/>
            <a:r>
              <a:rPr lang="en-US" sz="3600" b="0" strike="noStrike" cap="all" spc="-1">
                <a:solidFill>
                  <a:srgbClr val="FFFFFF"/>
                </a:solidFill>
                <a:latin typeface="Tw Cen MT"/>
              </a:rPr>
              <a:t>L4</a:t>
            </a:r>
            <a:r>
              <a:t/>
            </a:r>
            <a:br/>
            <a:r>
              <a:rPr lang="en-US" sz="3600" b="0" strike="noStrike" cap="all" spc="-1">
                <a:solidFill>
                  <a:srgbClr val="FFFFFF"/>
                </a:solidFill>
                <a:latin typeface="Tw Cen MT"/>
              </a:rPr>
              <a:t>25000 KLOC VS </a:t>
            </a:r>
            <a:r>
              <a:t/>
            </a:r>
            <a:br/>
            <a:r>
              <a:rPr lang="en-US" sz="3600" b="0" strike="noStrike" cap="all" spc="-1">
                <a:solidFill>
                  <a:srgbClr val="FFFFFF"/>
                </a:solidFill>
                <a:latin typeface="Tw Cen MT"/>
              </a:rPr>
              <a:t>6.5 KLOC</a:t>
            </a:r>
            <a:endParaRPr lang="en-US" sz="3600" b="0" strike="noStrike" spc="-1">
              <a:solidFill>
                <a:srgbClr val="FFFFFF"/>
              </a:solidFill>
              <a:latin typeface="Tw Cen MT"/>
            </a:endParaRPr>
          </a:p>
        </p:txBody>
      </p:sp>
      <p:pic>
        <p:nvPicPr>
          <p:cNvPr id="262" name="Рисунок 5"/>
          <p:cNvPicPr/>
          <p:nvPr/>
        </p:nvPicPr>
        <p:blipFill>
          <a:blip r:embed="rId2"/>
          <a:stretch/>
        </p:blipFill>
        <p:spPr>
          <a:xfrm>
            <a:off x="4284360" y="2373120"/>
            <a:ext cx="3161880" cy="2457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gn="ctr">
              <a:lnSpc>
                <a:spcPct val="90000"/>
              </a:lnSpc>
              <a:buNone/>
            </a:pPr>
            <a:r>
              <a:rPr lang="ru-RU" sz="3600" b="0" strike="noStrike" cap="all" spc="-1">
                <a:solidFill>
                  <a:srgbClr val="FFFFFF"/>
                </a:solidFill>
                <a:latin typeface="Tw Cen MT"/>
              </a:rPr>
              <a:t>Размер кода различных </a:t>
            </a:r>
            <a:r>
              <a:rPr lang="en-US" sz="3600" b="0" strike="noStrike" cap="all" spc="-1">
                <a:solidFill>
                  <a:srgbClr val="FFFFFF"/>
                </a:solidFill>
                <a:latin typeface="Tw Cen MT"/>
              </a:rPr>
              <a:t>L4-</a:t>
            </a:r>
            <a:r>
              <a:rPr lang="ru-RU" sz="3600" b="0" strike="noStrike" cap="all" spc="-1">
                <a:solidFill>
                  <a:srgbClr val="FFFFFF"/>
                </a:solidFill>
                <a:latin typeface="Tw Cen MT"/>
              </a:rPr>
              <a:t>подобных микроядер</a:t>
            </a:r>
            <a:endParaRPr lang="en-US" sz="3600" b="0" strike="noStrike" spc="-1">
              <a:solidFill>
                <a:srgbClr val="FFFFFF"/>
              </a:solidFill>
              <a:latin typeface="Tw Cen MT"/>
            </a:endParaRPr>
          </a:p>
        </p:txBody>
      </p:sp>
      <p:pic>
        <p:nvPicPr>
          <p:cNvPr id="264" name="Рисунок 4"/>
          <p:cNvPicPr/>
          <p:nvPr/>
        </p:nvPicPr>
        <p:blipFill>
          <a:blip r:embed="rId2"/>
          <a:stretch/>
        </p:blipFill>
        <p:spPr>
          <a:xfrm>
            <a:off x="2339640" y="1883880"/>
            <a:ext cx="7735680" cy="4906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gn="ctr">
              <a:lnSpc>
                <a:spcPct val="90000"/>
              </a:lnSpc>
              <a:buNone/>
            </a:pPr>
            <a:r>
              <a:rPr lang="ru-RU" sz="3600" b="0" strike="noStrike" cap="all" spc="-1">
                <a:solidFill>
                  <a:srgbClr val="FFFFFF"/>
                </a:solidFill>
                <a:latin typeface="Tw Cen MT"/>
              </a:rPr>
              <a:t>Монолитное ядро</a:t>
            </a:r>
            <a:endParaRPr lang="en-US" sz="3600" b="0" strike="noStrike" spc="-1">
              <a:solidFill>
                <a:srgbClr val="FFFFFF"/>
              </a:solidFill>
              <a:latin typeface="Tw Cen MT"/>
            </a:endParaRPr>
          </a:p>
        </p:txBody>
      </p:sp>
      <p:pic>
        <p:nvPicPr>
          <p:cNvPr id="266" name="Рисунок 4"/>
          <p:cNvPicPr/>
          <p:nvPr/>
        </p:nvPicPr>
        <p:blipFill>
          <a:blip r:embed="rId2"/>
          <a:stretch/>
        </p:blipFill>
        <p:spPr>
          <a:xfrm>
            <a:off x="1892880" y="1739160"/>
            <a:ext cx="9154080" cy="4933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141560" y="14904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Микроядро 1</a:t>
            </a:r>
            <a:endParaRPr lang="en-US" sz="3600" b="0" strike="noStrike" spc="-1">
              <a:solidFill>
                <a:srgbClr val="FFFFFF"/>
              </a:solidFill>
              <a:latin typeface="Tw Cen MT"/>
            </a:endParaRPr>
          </a:p>
        </p:txBody>
      </p:sp>
      <p:pic>
        <p:nvPicPr>
          <p:cNvPr id="268" name="Рисунок 3"/>
          <p:cNvPicPr/>
          <p:nvPr/>
        </p:nvPicPr>
        <p:blipFill>
          <a:blip r:embed="rId2"/>
          <a:stretch/>
        </p:blipFill>
        <p:spPr>
          <a:xfrm>
            <a:off x="1141560" y="1367280"/>
            <a:ext cx="9555840" cy="5094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p:nvPr>
        </p:nvSpPr>
        <p:spPr>
          <a:xfrm>
            <a:off x="1141560" y="756720"/>
            <a:ext cx="9905760" cy="503424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Системное ПО</a:t>
            </a:r>
            <a:r>
              <a:rPr lang="en-US" sz="2400" b="0" strike="noStrike" spc="-1">
                <a:solidFill>
                  <a:srgbClr val="FFFFFF"/>
                </a:solidFill>
                <a:latin typeface="Tw Cen MT"/>
              </a:rPr>
              <a:t>:</a:t>
            </a: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Операционная система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Драйверы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Утилиты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Базы данных</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Компиляторы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Виртуальные машины</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1141560" y="18180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Микроядро 2</a:t>
            </a:r>
            <a:endParaRPr lang="en-US" sz="3600" b="0" strike="noStrike" spc="-1">
              <a:solidFill>
                <a:srgbClr val="FFFFFF"/>
              </a:solidFill>
              <a:latin typeface="Tw Cen MT"/>
            </a:endParaRPr>
          </a:p>
        </p:txBody>
      </p:sp>
      <p:pic>
        <p:nvPicPr>
          <p:cNvPr id="270" name="Рисунок 3"/>
          <p:cNvPicPr/>
          <p:nvPr/>
        </p:nvPicPr>
        <p:blipFill>
          <a:blip r:embed="rId2"/>
          <a:stretch/>
        </p:blipFill>
        <p:spPr>
          <a:xfrm>
            <a:off x="998640" y="1233000"/>
            <a:ext cx="10190880" cy="5398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091160" y="14040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Гипервизор</a:t>
            </a:r>
            <a:endParaRPr lang="en-US" sz="3600" b="0" strike="noStrike" spc="-1">
              <a:solidFill>
                <a:srgbClr val="FFFFFF"/>
              </a:solidFill>
              <a:latin typeface="Tw Cen MT"/>
            </a:endParaRPr>
          </a:p>
        </p:txBody>
      </p:sp>
      <p:pic>
        <p:nvPicPr>
          <p:cNvPr id="272" name="Рисунок 3"/>
          <p:cNvPicPr/>
          <p:nvPr/>
        </p:nvPicPr>
        <p:blipFill>
          <a:blip r:embed="rId2"/>
          <a:stretch/>
        </p:blipFill>
        <p:spPr>
          <a:xfrm>
            <a:off x="1091160" y="1263600"/>
            <a:ext cx="10320480" cy="5396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1141560" y="15696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многоядерные</a:t>
            </a:r>
            <a:endParaRPr lang="en-US" sz="3600" b="0" strike="noStrike" spc="-1">
              <a:solidFill>
                <a:srgbClr val="FFFFFF"/>
              </a:solidFill>
              <a:latin typeface="Tw Cen MT"/>
            </a:endParaRPr>
          </a:p>
        </p:txBody>
      </p:sp>
      <p:pic>
        <p:nvPicPr>
          <p:cNvPr id="274" name="Рисунок 3"/>
          <p:cNvPicPr/>
          <p:nvPr/>
        </p:nvPicPr>
        <p:blipFill>
          <a:blip r:embed="rId2"/>
          <a:stretch/>
        </p:blipFill>
        <p:spPr>
          <a:xfrm>
            <a:off x="1141560" y="1106640"/>
            <a:ext cx="10337400" cy="5621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Принципы микроядра</a:t>
            </a:r>
            <a:endParaRPr lang="en-US" sz="3600" b="0" strike="noStrike" spc="-1">
              <a:solidFill>
                <a:srgbClr val="FFFFFF"/>
              </a:solidFill>
              <a:latin typeface="Tw Cen MT"/>
            </a:endParaRPr>
          </a:p>
        </p:txBody>
      </p:sp>
      <p:sp>
        <p:nvSpPr>
          <p:cNvPr id="276"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Исключительные права на привилегированный режим</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Принцип разделения политики и механизмов</a:t>
            </a:r>
            <a:endParaRPr lang="en-US" sz="2400" b="0" strike="noStrike" spc="-1" dirty="0">
              <a:solidFill>
                <a:srgbClr val="FFFFFF"/>
              </a:solidFill>
              <a:latin typeface="Tw Cen MT"/>
            </a:endParaRPr>
          </a:p>
          <a:p>
            <a:pPr marL="457200">
              <a:lnSpc>
                <a:spcPct val="120000"/>
              </a:lnSpc>
              <a:spcBef>
                <a:spcPts val="499"/>
              </a:spcBef>
              <a:buNone/>
              <a:tabLst>
                <a:tab pos="0" algn="l"/>
              </a:tabLst>
            </a:pPr>
            <a:r>
              <a:rPr lang="ru-RU" sz="2000" b="0" strike="noStrike" spc="-1" dirty="0">
                <a:solidFill>
                  <a:srgbClr val="FFFFFF"/>
                </a:solidFill>
                <a:latin typeface="Tw Cen MT"/>
              </a:rPr>
              <a:t>Механизмы не должны диктовать или ограничивать политики, в соответствии с которыми принимаются решения о том, какие операции разрешить и какие ресурсы выделять.</a:t>
            </a:r>
            <a:endParaRPr lang="en-US" sz="20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dirty="0">
                <a:solidFill>
                  <a:srgbClr val="FFFFFF"/>
                </a:solidFill>
                <a:latin typeface="Tw Cen MT"/>
              </a:rPr>
              <a:t>Принцип минимализма</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dirty="0">
                <a:solidFill>
                  <a:srgbClr val="FFFFFF"/>
                </a:solidFill>
                <a:latin typeface="Tw Cen MT"/>
              </a:rPr>
              <a:t>Микроядро как драйвер процессора</a:t>
            </a: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Функции микроядра</a:t>
            </a:r>
            <a:endParaRPr lang="en-US" sz="3600" b="0" strike="noStrike" spc="-1">
              <a:solidFill>
                <a:srgbClr val="FFFFFF"/>
              </a:solidFill>
              <a:latin typeface="Tw Cen MT"/>
            </a:endParaRPr>
          </a:p>
        </p:txBody>
      </p:sp>
      <p:sp>
        <p:nvSpPr>
          <p:cNvPr id="278" name="PlaceHolder 2"/>
          <p:cNvSpPr>
            <a:spLocks noGrp="1"/>
          </p:cNvSpPr>
          <p:nvPr>
            <p:ph/>
          </p:nvPr>
        </p:nvSpPr>
        <p:spPr>
          <a:xfrm>
            <a:off x="1141560" y="1792440"/>
            <a:ext cx="9905760" cy="3541320"/>
          </a:xfrm>
          <a:prstGeom prst="rect">
            <a:avLst/>
          </a:prstGeom>
          <a:noFill/>
          <a:ln w="0">
            <a:noFill/>
          </a:ln>
        </p:spPr>
        <p:txBody>
          <a:bodyPr anchor="t">
            <a:normAutofit fontScale="99000" lnSpcReduction="10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Механизмы управления памятью, такие как адресные пространства, должны быть включены в микроядро. Они также содержат функции защиты памяти.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Механизмы планирования процессора должны содержать планировщики процессов и потоков</a:t>
            </a:r>
            <a:r>
              <a:rPr lang="en-US" sz="2400" b="0" strike="noStrike" spc="-1">
                <a:solidFill>
                  <a:srgbClr val="FFFFFF"/>
                </a:solidFill>
                <a:latin typeface="Tw Cen MT"/>
              </a:rPr>
              <a:t>;</a:t>
            </a: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Межпроцессное взаимодействие, управление серверами.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Управление вводом-выводом и прерываниями</a:t>
            </a:r>
            <a:r>
              <a:rPr lang="en-US" sz="2400" b="0" strike="noStrike" spc="-1">
                <a:solidFill>
                  <a:srgbClr val="FFFFFF"/>
                </a:solidFill>
                <a:latin typeface="Tw Cen MT"/>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Низкоуровневое управление памятью</a:t>
            </a:r>
            <a:endParaRPr lang="en-US" sz="3600" b="0" strike="noStrike" spc="-1">
              <a:solidFill>
                <a:srgbClr val="FFFFFF"/>
              </a:solidFill>
              <a:latin typeface="Tw Cen MT"/>
            </a:endParaRPr>
          </a:p>
        </p:txBody>
      </p:sp>
      <p:sp>
        <p:nvSpPr>
          <p:cNvPr id="280"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Микроядро должно отвечать лишь за отображение виртуальной страницы на физическую страницу.</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Блок управления памятью, включая систему защиты адресного пространства одного процесса от другого, а также алгоритм замены страниц и другие логические схемы страничной организации памяти можно реализовать вне ядра.</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p:nvPr>
        </p:nvSpPr>
        <p:spPr>
          <a:xfrm>
            <a:off x="1157040" y="3878280"/>
            <a:ext cx="9905760" cy="2716560"/>
          </a:xfrm>
          <a:prstGeom prst="rect">
            <a:avLst/>
          </a:prstGeom>
          <a:noFill/>
          <a:ln w="0">
            <a:noFill/>
          </a:ln>
        </p:spPr>
        <p:txBody>
          <a:bodyPr anchor="t">
            <a:normAutofit fontScale="92500" lnSpcReduction="10000"/>
          </a:bodyPr>
          <a:lstStyle/>
          <a:p>
            <a:pPr algn="just">
              <a:lnSpc>
                <a:spcPct val="120000"/>
              </a:lnSpc>
              <a:spcBef>
                <a:spcPts val="1001"/>
              </a:spcBef>
              <a:buNone/>
              <a:tabLst>
                <a:tab pos="0" algn="l"/>
              </a:tabLst>
            </a:pPr>
            <a:r>
              <a:rPr lang="ru-RU" sz="2400" b="0" strike="noStrike" spc="-1">
                <a:solidFill>
                  <a:srgbClr val="FFFFFF"/>
                </a:solidFill>
                <a:latin typeface="Tw Cen MT"/>
              </a:rPr>
              <a:t>При обращении приложения к странице, которая отсутствует в основной памяти, возникает прерывание из-за отсутствия страницы и управление перехватывается ядром. Ядро отправляет системе страничной организации памяти сообщение, в котором указывается запрашиваемая страница. Система страничной организации памяти может принять решение о загрузке данной страницы в оперативную память и выделения для этого физической страницы.</a:t>
            </a:r>
            <a:endParaRPr lang="en-US" sz="2400" b="0" strike="noStrike" spc="-1">
              <a:solidFill>
                <a:srgbClr val="FFFFFF"/>
              </a:solidFill>
              <a:latin typeface="Tw Cen MT"/>
            </a:endParaRPr>
          </a:p>
        </p:txBody>
      </p:sp>
      <p:pic>
        <p:nvPicPr>
          <p:cNvPr id="282" name="Рисунок 34"/>
          <p:cNvPicPr/>
          <p:nvPr/>
        </p:nvPicPr>
        <p:blipFill>
          <a:blip r:embed="rId2"/>
          <a:stretch/>
        </p:blipFill>
        <p:spPr>
          <a:xfrm>
            <a:off x="2313000" y="285120"/>
            <a:ext cx="6562800" cy="3411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1141560" y="618480"/>
            <a:ext cx="9905760" cy="1478160"/>
          </a:xfrm>
          <a:prstGeom prst="rect">
            <a:avLst/>
          </a:prstGeom>
          <a:noFill/>
          <a:ln w="0">
            <a:noFill/>
          </a:ln>
        </p:spPr>
        <p:txBody>
          <a:bodyPr anchor="ctr">
            <a:normAutofit fontScale="90000"/>
          </a:bodyPr>
          <a:lstStyle/>
          <a:p>
            <a:pPr>
              <a:lnSpc>
                <a:spcPct val="90000"/>
              </a:lnSpc>
              <a:buNone/>
            </a:pPr>
            <a:r>
              <a:rPr lang="ru-RU" sz="3600" b="0" strike="noStrike" cap="all" spc="-1">
                <a:solidFill>
                  <a:srgbClr val="FFFFFF"/>
                </a:solidFill>
                <a:latin typeface="Tw Cen MT"/>
              </a:rPr>
              <a:t>Операции поддержки внешних систем страничной организации памяти и управления внешней памятью оставшиеся в ядре.</a:t>
            </a:r>
            <a:endParaRPr lang="en-US" sz="3600" b="0" strike="noStrike" spc="-1">
              <a:solidFill>
                <a:srgbClr val="FFFFFF"/>
              </a:solidFill>
              <a:latin typeface="Tw Cen MT"/>
            </a:endParaRPr>
          </a:p>
        </p:txBody>
      </p:sp>
      <p:sp>
        <p:nvSpPr>
          <p:cNvPr id="284"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Предоставление - Процесс, который владеет адресным пространством, может предоставлять некоторые свои страницы другому процессу</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Отображение</a:t>
            </a:r>
            <a:r>
              <a:rPr lang="en-US" sz="2400" b="0" strike="noStrike" spc="-1">
                <a:solidFill>
                  <a:srgbClr val="FFFFFF"/>
                </a:solidFill>
                <a:latin typeface="Tw Cen MT"/>
              </a:rPr>
              <a:t> - </a:t>
            </a:r>
            <a:r>
              <a:rPr lang="ru-RU" sz="2400" b="0" strike="noStrike" spc="-1">
                <a:solidFill>
                  <a:srgbClr val="FFFFFF"/>
                </a:solidFill>
                <a:latin typeface="Tw Cen MT"/>
              </a:rPr>
              <a:t>Процесс может отображать любые свои страницы в адресное пространство другого процесса. </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Восстановление</a:t>
            </a:r>
            <a:r>
              <a:rPr lang="en-US" sz="2400" b="0" strike="noStrike" spc="-1">
                <a:solidFill>
                  <a:srgbClr val="FFFFFF"/>
                </a:solidFill>
                <a:latin typeface="Tw Cen MT"/>
              </a:rPr>
              <a:t> -</a:t>
            </a:r>
            <a:r>
              <a:rPr lang="ru-RU" sz="2400" b="0" strike="noStrike" spc="-1">
                <a:solidFill>
                  <a:srgbClr val="FFFFFF"/>
                </a:solidFill>
                <a:latin typeface="Tw Cen MT"/>
              </a:rPr>
              <a:t>Процесс может восстановить любые страницы, предоставленные другим процессам или отображенные в их адресное пространство.</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Взаимодействие между процессами</a:t>
            </a:r>
            <a:endParaRPr lang="en-US" sz="3600" b="0" strike="noStrike" spc="-1">
              <a:solidFill>
                <a:srgbClr val="FFFFFF"/>
              </a:solidFill>
              <a:latin typeface="Tw Cen MT"/>
            </a:endParaRPr>
          </a:p>
        </p:txBody>
      </p:sp>
      <p:sp>
        <p:nvSpPr>
          <p:cNvPr id="286"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Основной формой взаимодействия между процессами (потоками) являются сообщения. Сообщения включают в себя заголовок, в котором указаны идентификаторы процесса отправителя и процесса получателя, а также указатель на блок данных и некоторые управляющие сведения о процессе.</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Системный вызов В монолитном ядре</a:t>
            </a:r>
            <a:endParaRPr lang="en-US" sz="3600" b="0" strike="noStrike" spc="-1">
              <a:solidFill>
                <a:srgbClr val="FFFFFF"/>
              </a:solidFill>
              <a:latin typeface="Tw Cen MT"/>
            </a:endParaRPr>
          </a:p>
        </p:txBody>
      </p:sp>
      <p:pic>
        <p:nvPicPr>
          <p:cNvPr id="288" name="Рисунок 3"/>
          <p:cNvPicPr/>
          <p:nvPr/>
        </p:nvPicPr>
        <p:blipFill>
          <a:blip r:embed="rId2"/>
          <a:stretch/>
        </p:blipFill>
        <p:spPr>
          <a:xfrm>
            <a:off x="1655280" y="1724040"/>
            <a:ext cx="8619120" cy="4406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 descr="https://upload.wikimedia.org/wikipedia/ru/3/31/GeneralizedLayeredComputerStructure_syssoft.png"/>
          <p:cNvPicPr/>
          <p:nvPr/>
        </p:nvPicPr>
        <p:blipFill>
          <a:blip r:embed="rId2"/>
          <a:stretch/>
        </p:blipFill>
        <p:spPr>
          <a:xfrm>
            <a:off x="1621800" y="190440"/>
            <a:ext cx="8656920" cy="6465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Асинхронная Передача сообщения</a:t>
            </a:r>
            <a:endParaRPr lang="en-US" sz="3600" b="0" strike="noStrike" spc="-1">
              <a:solidFill>
                <a:srgbClr val="FFFFFF"/>
              </a:solidFill>
              <a:latin typeface="Tw Cen MT"/>
            </a:endParaRPr>
          </a:p>
        </p:txBody>
      </p:sp>
      <p:pic>
        <p:nvPicPr>
          <p:cNvPr id="290" name="Объект 3"/>
          <p:cNvPicPr/>
          <p:nvPr/>
        </p:nvPicPr>
        <p:blipFill>
          <a:blip r:embed="rId2"/>
          <a:stretch/>
        </p:blipFill>
        <p:spPr>
          <a:xfrm>
            <a:off x="732240" y="2097000"/>
            <a:ext cx="11059920" cy="3452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Синхронная передача сообщения</a:t>
            </a:r>
            <a:endParaRPr lang="en-US" sz="3600" b="0" strike="noStrike" spc="-1">
              <a:solidFill>
                <a:srgbClr val="FFFFFF"/>
              </a:solidFill>
              <a:latin typeface="Tw Cen MT"/>
            </a:endParaRPr>
          </a:p>
        </p:txBody>
      </p:sp>
      <p:pic>
        <p:nvPicPr>
          <p:cNvPr id="292" name="Объект 3"/>
          <p:cNvPicPr/>
          <p:nvPr/>
        </p:nvPicPr>
        <p:blipFill>
          <a:blip r:embed="rId2"/>
          <a:stretch/>
        </p:blipFill>
        <p:spPr>
          <a:xfrm>
            <a:off x="271440" y="1860480"/>
            <a:ext cx="11646000" cy="3436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Управление вводом-выводом и прерываниями</a:t>
            </a:r>
            <a:endParaRPr lang="en-US" sz="3600" b="0" strike="noStrike" spc="-1">
              <a:solidFill>
                <a:srgbClr val="FFFFFF"/>
              </a:solidFill>
              <a:latin typeface="Tw Cen MT"/>
            </a:endParaRPr>
          </a:p>
        </p:txBody>
      </p:sp>
      <p:sp>
        <p:nvSpPr>
          <p:cNvPr id="294" name="PlaceHolder 2"/>
          <p:cNvSpPr>
            <a:spLocks noGrp="1"/>
          </p:cNvSpPr>
          <p:nvPr>
            <p:ph/>
          </p:nvPr>
        </p:nvSpPr>
        <p:spPr>
          <a:xfrm>
            <a:off x="1141560" y="2249640"/>
            <a:ext cx="9905760" cy="3541320"/>
          </a:xfrm>
          <a:prstGeom prst="rect">
            <a:avLst/>
          </a:prstGeom>
          <a:noFill/>
          <a:ln w="0">
            <a:noFill/>
          </a:ln>
        </p:spPr>
        <p:txBody>
          <a:bodyPr anchor="t">
            <a:normAutofit fontScale="97000"/>
          </a:bodyPr>
          <a:lstStyle/>
          <a:p>
            <a:pPr algn="just">
              <a:lnSpc>
                <a:spcPct val="120000"/>
              </a:lnSpc>
              <a:spcBef>
                <a:spcPts val="1001"/>
              </a:spcBef>
              <a:buNone/>
              <a:tabLst>
                <a:tab pos="0" algn="l"/>
              </a:tabLst>
            </a:pPr>
            <a:r>
              <a:rPr lang="ru-RU" sz="2400" b="0" strike="noStrike" spc="-1">
                <a:solidFill>
                  <a:srgbClr val="FFFFFF"/>
                </a:solidFill>
                <a:latin typeface="Tw Cen MT"/>
              </a:rPr>
              <a:t>В микроядре имеется возможность обрабатывать аппаратные прерывания подобно сообщениям и включать в адресное пространство порта ввода-вывода, но не обрабатывает их. Микроядро распознает прерывания, но само не обрабатывает их. Оно генерирует сообщение процессу, работающему на пользовательском уровне и связанному с данным прерыванием, т.е. ядро преобразует прерывание в сообщение, но само в обработке аппаратно-зависимых прерываний не участвует.</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141560" y="12960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Принципы построения ос</a:t>
            </a:r>
            <a:endParaRPr lang="en-US" sz="3600" b="0" strike="noStrike" spc="-1">
              <a:solidFill>
                <a:srgbClr val="FFFFFF"/>
              </a:solidFill>
              <a:latin typeface="Tw Cen MT"/>
            </a:endParaRPr>
          </a:p>
        </p:txBody>
      </p:sp>
      <p:sp>
        <p:nvSpPr>
          <p:cNvPr id="296" name="PlaceHolder 2"/>
          <p:cNvSpPr>
            <a:spLocks noGrp="1"/>
          </p:cNvSpPr>
          <p:nvPr>
            <p:ph/>
          </p:nvPr>
        </p:nvSpPr>
        <p:spPr>
          <a:xfrm>
            <a:off x="1141560" y="1166760"/>
            <a:ext cx="9905760" cy="5375520"/>
          </a:xfrm>
          <a:prstGeom prst="rect">
            <a:avLst/>
          </a:prstGeom>
          <a:noFill/>
          <a:ln w="0">
            <a:noFill/>
          </a:ln>
        </p:spPr>
        <p:txBody>
          <a:bodyPr anchor="t">
            <a:normAutofit fontScale="94000" lnSpcReduction="10000"/>
          </a:bodyPr>
          <a:lstStyle/>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Частотный принцип</a:t>
            </a:r>
            <a:r>
              <a:rPr lang="en-US" sz="2400" b="0" strike="noStrike" spc="-1">
                <a:solidFill>
                  <a:srgbClr val="FFFFFF"/>
                </a:solidFill>
                <a:latin typeface="Tw Cen MT"/>
              </a:rPr>
              <a:t>;</a:t>
            </a: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модульности</a:t>
            </a:r>
            <a:r>
              <a:rPr lang="en-US" sz="2400" b="0" strike="noStrike" spc="-1">
                <a:solidFill>
                  <a:srgbClr val="FFFFFF"/>
                </a:solidFill>
                <a:latin typeface="Tw Cen MT"/>
              </a:rPr>
              <a:t>;</a:t>
            </a: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функциональной избирательности</a:t>
            </a:r>
            <a:r>
              <a:rPr lang="en-US" sz="2400" b="0" strike="noStrike" spc="-1">
                <a:solidFill>
                  <a:srgbClr val="FFFFFF"/>
                </a:solidFill>
                <a:latin typeface="Tw Cen MT"/>
              </a:rPr>
              <a:t>;</a:t>
            </a: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генерируемости</a:t>
            </a:r>
            <a:r>
              <a:rPr lang="en-US" sz="2400" b="0" strike="noStrike" spc="-1">
                <a:solidFill>
                  <a:srgbClr val="FFFFFF"/>
                </a:solidFill>
                <a:latin typeface="Tw Cen MT"/>
              </a:rPr>
              <a:t>;</a:t>
            </a: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функциональной избыточности</a:t>
            </a:r>
            <a:r>
              <a:rPr lang="en-US" sz="2400" b="0" strike="noStrike" spc="-1">
                <a:solidFill>
                  <a:srgbClr val="FFFFFF"/>
                </a:solidFill>
                <a:latin typeface="Tw Cen MT"/>
              </a:rPr>
              <a:t>;</a:t>
            </a: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по умолчанию</a:t>
            </a:r>
            <a:endParaRPr lang="en-US" sz="2400" b="0" strike="noStrike" spc="-1">
              <a:solidFill>
                <a:srgbClr val="FFFFFF"/>
              </a:solidFill>
              <a:latin typeface="Tw Cen MT"/>
            </a:endParaRP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перемещаемости</a:t>
            </a:r>
            <a:endParaRPr lang="en-US" sz="2400" b="0" strike="noStrike" spc="-1">
              <a:solidFill>
                <a:srgbClr val="FFFFFF"/>
              </a:solidFill>
              <a:latin typeface="Tw Cen MT"/>
            </a:endParaRP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защиты</a:t>
            </a:r>
            <a:endParaRPr lang="en-US" sz="2400" b="0" strike="noStrike" spc="-1">
              <a:solidFill>
                <a:srgbClr val="FFFFFF"/>
              </a:solidFill>
              <a:latin typeface="Tw Cen MT"/>
            </a:endParaRP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независимости программ от внешних устройств</a:t>
            </a:r>
            <a:endParaRPr lang="en-US" sz="2400" b="0" strike="noStrike" spc="-1">
              <a:solidFill>
                <a:srgbClr val="FFFFFF"/>
              </a:solidFill>
              <a:latin typeface="Tw Cen MT"/>
            </a:endParaRPr>
          </a:p>
          <a:p>
            <a:pPr marL="457200" indent="-457200">
              <a:lnSpc>
                <a:spcPct val="120000"/>
              </a:lnSpc>
              <a:spcBef>
                <a:spcPts val="1001"/>
              </a:spcBef>
              <a:buClr>
                <a:srgbClr val="FFFFFF"/>
              </a:buClr>
              <a:buSzPct val="125000"/>
              <a:buFont typeface="Tw Cen MT"/>
              <a:buAutoNum type="arabicPeriod"/>
            </a:pPr>
            <a:r>
              <a:rPr lang="ru-RU" sz="2400" b="0" strike="noStrike" spc="-1">
                <a:solidFill>
                  <a:srgbClr val="FFFFFF"/>
                </a:solidFill>
                <a:latin typeface="Tw Cen MT"/>
              </a:rPr>
              <a:t>Принцип открытой и наращиваемой операционной системы</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Частотный принцип</a:t>
            </a:r>
            <a:endParaRPr lang="en-US" sz="3600" b="0" strike="noStrike" spc="-1">
              <a:solidFill>
                <a:srgbClr val="FFFFFF"/>
              </a:solidFill>
              <a:latin typeface="Tw Cen MT"/>
            </a:endParaRPr>
          </a:p>
        </p:txBody>
      </p:sp>
      <p:sp>
        <p:nvSpPr>
          <p:cNvPr id="298"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Основан на выделении в алгоритмах программ и в обрабатываемых массивах действий и данных по частоте их использования. Действия и данные, используемые часто, располагаются в оперативной памяти, т.к. к ним необходим быстрый доступ.</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модульности</a:t>
            </a:r>
            <a:endParaRPr lang="en-US" sz="3600" b="0" strike="noStrike" spc="-1">
              <a:solidFill>
                <a:srgbClr val="FFFFFF"/>
              </a:solidFill>
              <a:latin typeface="Tw Cen MT"/>
            </a:endParaRPr>
          </a:p>
        </p:txBody>
      </p:sp>
      <p:sp>
        <p:nvSpPr>
          <p:cNvPr id="300" name="PlaceHolder 2"/>
          <p:cNvSpPr>
            <a:spLocks noGrp="1"/>
          </p:cNvSpPr>
          <p:nvPr>
            <p:ph/>
          </p:nvPr>
        </p:nvSpPr>
        <p:spPr>
          <a:xfrm>
            <a:off x="1141560" y="2249640"/>
            <a:ext cx="9905760" cy="4182480"/>
          </a:xfrm>
          <a:prstGeom prst="rect">
            <a:avLst/>
          </a:prstGeom>
          <a:noFill/>
          <a:ln w="0">
            <a:noFill/>
          </a:ln>
        </p:spPr>
        <p:txBody>
          <a:bodyPr anchor="t">
            <a:normAutofit fontScale="98500" lnSpcReduction="10000"/>
          </a:bodyPr>
          <a:lstStyle/>
          <a:p>
            <a:pPr algn="just">
              <a:lnSpc>
                <a:spcPct val="120000"/>
              </a:lnSpc>
              <a:spcBef>
                <a:spcPts val="1001"/>
              </a:spcBef>
              <a:buNone/>
              <a:tabLst>
                <a:tab pos="0" algn="l"/>
              </a:tabLst>
            </a:pPr>
            <a:r>
              <a:rPr lang="ru-RU" sz="2400" b="0" strike="noStrike" spc="-1">
                <a:solidFill>
                  <a:srgbClr val="FFFFFF"/>
                </a:solidFill>
                <a:latin typeface="Tw Cen MT"/>
              </a:rPr>
              <a:t>Под </a:t>
            </a:r>
            <a:r>
              <a:rPr lang="ru-RU" sz="2400" b="0" u="sng" strike="noStrike" spc="-1">
                <a:solidFill>
                  <a:srgbClr val="FFFFFF"/>
                </a:solidFill>
                <a:uFillTx/>
                <a:latin typeface="Tw Cen MT"/>
              </a:rPr>
              <a:t>модулем</a:t>
            </a:r>
            <a:r>
              <a:rPr lang="ru-RU" sz="2400" b="0" strike="noStrike" spc="-1">
                <a:solidFill>
                  <a:srgbClr val="FFFFFF"/>
                </a:solidFill>
                <a:latin typeface="Tw Cen MT"/>
              </a:rPr>
              <a:t> в общем случае понимают функциональный элемент рассматриваемой системы, имеющей законченное оформление и выполненный в пределах требования ОС, а также средства сопряжения с подобными элементами или элементами более высокого уровня данной или другой системы.</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Модуль предполагает лёгкий способ его замены на другой модуль, при наличии заданных интерфейсов. Чаще всего разделение на модули происходит по функциональному признаку.</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Модули могут быть </a:t>
            </a:r>
            <a:r>
              <a:rPr lang="ru-RU" sz="2400" b="0" u="sng" strike="noStrike" spc="-1">
                <a:solidFill>
                  <a:srgbClr val="FFFFFF"/>
                </a:solidFill>
                <a:uFillTx/>
                <a:latin typeface="Tw Cen MT"/>
              </a:rPr>
              <a:t>восстанавливаемыми</a:t>
            </a:r>
            <a:r>
              <a:rPr lang="ru-RU" sz="2400" b="0" strike="noStrike" spc="-1">
                <a:solidFill>
                  <a:srgbClr val="FFFFFF"/>
                </a:solidFill>
                <a:latin typeface="Tw Cen MT"/>
              </a:rPr>
              <a:t> и </a:t>
            </a:r>
            <a:r>
              <a:rPr lang="ru-RU" sz="2400" b="0" u="sng" strike="noStrike" spc="-1">
                <a:solidFill>
                  <a:srgbClr val="FFFFFF"/>
                </a:solidFill>
                <a:uFillTx/>
                <a:latin typeface="Tw Cen MT"/>
              </a:rPr>
              <a:t>невосстанавливаемыми</a:t>
            </a:r>
            <a:r>
              <a:rPr lang="ru-RU" sz="2400" b="0" strike="noStrike" spc="-1">
                <a:solidFill>
                  <a:srgbClr val="FFFFFF"/>
                </a:solidFill>
                <a:latin typeface="Tw Cen MT"/>
              </a:rPr>
              <a:t>.</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1141560" y="27144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функциональной избирательности</a:t>
            </a:r>
            <a:endParaRPr lang="en-US" sz="3600" b="0" strike="noStrike" spc="-1">
              <a:solidFill>
                <a:srgbClr val="FFFFFF"/>
              </a:solidFill>
              <a:latin typeface="Tw Cen MT"/>
            </a:endParaRPr>
          </a:p>
        </p:txBody>
      </p:sp>
      <p:sp>
        <p:nvSpPr>
          <p:cNvPr id="302" name="PlaceHolder 2"/>
          <p:cNvSpPr>
            <a:spLocks noGrp="1"/>
          </p:cNvSpPr>
          <p:nvPr>
            <p:ph/>
          </p:nvPr>
        </p:nvSpPr>
        <p:spPr>
          <a:xfrm>
            <a:off x="1141560" y="1749960"/>
            <a:ext cx="9905760" cy="4965840"/>
          </a:xfrm>
          <a:prstGeom prst="rect">
            <a:avLst/>
          </a:prstGeom>
          <a:noFill/>
          <a:ln w="0">
            <a:noFill/>
          </a:ln>
        </p:spPr>
        <p:txBody>
          <a:bodyPr anchor="t">
            <a:normAutofit fontScale="83000" lnSpcReduction="10000"/>
          </a:bodyPr>
          <a:lstStyle/>
          <a:p>
            <a:pPr algn="just">
              <a:lnSpc>
                <a:spcPct val="120000"/>
              </a:lnSpc>
              <a:spcBef>
                <a:spcPts val="1001"/>
              </a:spcBef>
              <a:buNone/>
              <a:tabLst>
                <a:tab pos="0" algn="l"/>
              </a:tabLst>
            </a:pPr>
            <a:r>
              <a:rPr lang="ru-RU" sz="2400" b="0" strike="noStrike" spc="-1">
                <a:solidFill>
                  <a:srgbClr val="FFFFFF"/>
                </a:solidFill>
                <a:latin typeface="Tw Cen MT"/>
              </a:rPr>
              <a:t>В ОС выделяется некоторая часть особо важных модулей, которые должны быть в оперативной памяти постоянно для эффективной организации вычислительного процесса. Эту часть обычно называют ядром ОС.</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При формировании ядра необходимо удовлетворить двум противоречивым требованиям:</a:t>
            </a:r>
            <a:endParaRPr lang="en-US" sz="2400" b="0" strike="noStrike" spc="-1">
              <a:solidFill>
                <a:srgbClr val="FFFFFF"/>
              </a:solidFill>
              <a:latin typeface="Tw Cen MT"/>
            </a:endParaRPr>
          </a:p>
          <a:p>
            <a:pPr marL="228600" indent="-228600" algn="just">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в состав ядра должны войти наиболее часто используемые модули;</a:t>
            </a:r>
            <a:endParaRPr lang="en-US" sz="2400" b="0" strike="noStrike" spc="-1">
              <a:solidFill>
                <a:srgbClr val="FFFFFF"/>
              </a:solidFill>
              <a:latin typeface="Tw Cen MT"/>
            </a:endParaRPr>
          </a:p>
          <a:p>
            <a:pPr marL="228600" indent="-228600" algn="just">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количество модулей должно быть таким, чтобы не занимать много оперативной памяти;</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В состав ядра входят модули по управлению системой прерываний, средства перевода процессов с одного состояния в другое, средства распределения оперативной памяти. Программы, входящие в состав ядра, обычно загружаются в оперативную память и называются резидентными.</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1141560" y="12960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генерируемости</a:t>
            </a:r>
            <a:endParaRPr lang="en-US" sz="3600" b="0" strike="noStrike" spc="-1">
              <a:solidFill>
                <a:srgbClr val="FFFFFF"/>
              </a:solidFill>
              <a:latin typeface="Tw Cen MT"/>
            </a:endParaRPr>
          </a:p>
        </p:txBody>
      </p:sp>
      <p:sp>
        <p:nvSpPr>
          <p:cNvPr id="304" name="PlaceHolder 2"/>
          <p:cNvSpPr>
            <a:spLocks noGrp="1"/>
          </p:cNvSpPr>
          <p:nvPr>
            <p:ph/>
          </p:nvPr>
        </p:nvSpPr>
        <p:spPr>
          <a:xfrm>
            <a:off x="1141560" y="1608120"/>
            <a:ext cx="9905760" cy="4887000"/>
          </a:xfrm>
          <a:prstGeom prst="rect">
            <a:avLst/>
          </a:prstGeom>
          <a:noFill/>
          <a:ln w="0">
            <a:noFill/>
          </a:ln>
        </p:spPr>
        <p:txBody>
          <a:bodyPr anchor="t">
            <a:normAutofit fontScale="96000"/>
          </a:bodyPr>
          <a:lstStyle/>
          <a:p>
            <a:pPr algn="just">
              <a:lnSpc>
                <a:spcPct val="120000"/>
              </a:lnSpc>
              <a:spcBef>
                <a:spcPts val="1001"/>
              </a:spcBef>
              <a:buNone/>
              <a:tabLst>
                <a:tab pos="0" algn="l"/>
              </a:tabLst>
            </a:pPr>
            <a:r>
              <a:rPr lang="ru-RU" sz="2400" b="0" strike="noStrike" spc="-1">
                <a:solidFill>
                  <a:srgbClr val="FFFFFF"/>
                </a:solidFill>
                <a:latin typeface="Tw Cen MT"/>
              </a:rPr>
              <a:t>Определяет такой способ исходного представления ОС, который позволял бы настраивать эту системную программу, исходя из конкретной конфигурации используемой машины и круга решаемых задач.</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Процедура генерации проводится достаточно редко, а процесс генерации осуществляется с помощью специальной программы-генератора и входного языка для неё, позволяющего описывать программные возможности системы и конфигурацию машины. В результате генерации получается полная версия ОС. Исходный набор программ  ОС, из которого производится генерация называется дистрибутивом.</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функциональной избыточности</a:t>
            </a:r>
            <a:endParaRPr lang="en-US" sz="3600" b="0" strike="noStrike" spc="-1">
              <a:solidFill>
                <a:srgbClr val="FFFFFF"/>
              </a:solidFill>
              <a:latin typeface="Tw Cen MT"/>
            </a:endParaRPr>
          </a:p>
        </p:txBody>
      </p:sp>
      <p:sp>
        <p:nvSpPr>
          <p:cNvPr id="306"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Предполагает возможность проведения одной и той же работы различными  средствами, т.е. ОС допускает альтернативное выполнение одних и тех же заданий в различных режимах своего функционирования.</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ПО УМОЛЧАНИЮ</a:t>
            </a:r>
            <a:endParaRPr lang="en-US" sz="3600" b="0" strike="noStrike" spc="-1">
              <a:solidFill>
                <a:srgbClr val="FFFFFF"/>
              </a:solidFill>
              <a:latin typeface="Tw Cen MT"/>
            </a:endParaRPr>
          </a:p>
        </p:txBody>
      </p:sp>
      <p:sp>
        <p:nvSpPr>
          <p:cNvPr id="308"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Принцип основан на хранении в системе некоторых базовых описании, структур процесса, модулей, конфигурации оборудования и данных, определяющих прогнозируемые объемы требуемой памяти, времени счета программы, потребности во внешних устройствах, которые характеризуют пользовательские программы и условия их выполнения.</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p:nvPr>
        </p:nvSpPr>
        <p:spPr>
          <a:xfrm>
            <a:off x="1141560" y="283680"/>
            <a:ext cx="3997800" cy="55069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Ядро</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Драйверы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Загрузчики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Системные службы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Системные утилиты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Системные библиотеки</a:t>
            </a:r>
            <a:endParaRPr lang="en-US" sz="2400" b="0" strike="noStrike" spc="-1">
              <a:solidFill>
                <a:srgbClr val="FFFFFF"/>
              </a:solidFill>
              <a:latin typeface="Tw Cen MT"/>
            </a:endParaRPr>
          </a:p>
        </p:txBody>
      </p:sp>
      <p:pic>
        <p:nvPicPr>
          <p:cNvPr id="227" name="Picture 2" descr="Архитектура операционной системы UNIX"/>
          <p:cNvPicPr/>
          <p:nvPr/>
        </p:nvPicPr>
        <p:blipFill>
          <a:blip r:embed="rId2"/>
          <a:stretch/>
        </p:blipFill>
        <p:spPr>
          <a:xfrm>
            <a:off x="5468400" y="283680"/>
            <a:ext cx="5614200" cy="5614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ПЕРЕМЕЩАЕМОСТИ</a:t>
            </a:r>
            <a:endParaRPr lang="en-US" sz="3600" b="0" strike="noStrike" spc="-1">
              <a:solidFill>
                <a:srgbClr val="FFFFFF"/>
              </a:solidFill>
              <a:latin typeface="Tw Cen MT"/>
            </a:endParaRPr>
          </a:p>
        </p:txBody>
      </p:sp>
      <p:sp>
        <p:nvSpPr>
          <p:cNvPr id="310"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Предусматривает построение модулей таким образом, что их исполнение не зависит от места расположения в оперативной памяти. Настройка текста модуля в соответствии с его расположением в памяти осуществляется специальными механизмами либо непосредственно пред выполнением программы, либо по мере по мере ее выполнения.</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защиты</a:t>
            </a:r>
            <a:endParaRPr lang="en-US" sz="3600" b="0" strike="noStrike" spc="-1">
              <a:solidFill>
                <a:srgbClr val="FFFFFF"/>
              </a:solidFill>
              <a:latin typeface="Tw Cen MT"/>
            </a:endParaRPr>
          </a:p>
        </p:txBody>
      </p:sp>
      <p:sp>
        <p:nvSpPr>
          <p:cNvPr id="312" name="PlaceHolder 2"/>
          <p:cNvSpPr>
            <a:spLocks noGrp="1"/>
          </p:cNvSpPr>
          <p:nvPr>
            <p:ph/>
          </p:nvPr>
        </p:nvSpPr>
        <p:spPr>
          <a:xfrm>
            <a:off x="1141560" y="2249640"/>
            <a:ext cx="9905760" cy="3541320"/>
          </a:xfrm>
          <a:prstGeom prst="rect">
            <a:avLst/>
          </a:prstGeom>
          <a:noFill/>
          <a:ln w="0">
            <a:noFill/>
          </a:ln>
        </p:spPr>
        <p:txBody>
          <a:bodyPr anchor="t">
            <a:normAutofit fontScale="94500"/>
          </a:bodyPr>
          <a:lstStyle/>
          <a:p>
            <a:pPr algn="just">
              <a:lnSpc>
                <a:spcPct val="120000"/>
              </a:lnSpc>
              <a:spcBef>
                <a:spcPts val="1001"/>
              </a:spcBef>
              <a:buNone/>
              <a:tabLst>
                <a:tab pos="0" algn="l"/>
              </a:tabLst>
            </a:pPr>
            <a:r>
              <a:rPr lang="ru-RU" sz="2400" b="0" strike="noStrike" spc="-1">
                <a:solidFill>
                  <a:srgbClr val="FFFFFF"/>
                </a:solidFill>
                <a:latin typeface="Tw Cen MT"/>
              </a:rPr>
              <a:t>Определяет необходимость разработки мер, ограждающих программы и данные пользователя от искажения и нежелательного влияния друг на друга, а также пользователя на ОС и наоборот. Особенно трудно обеспечить защиту, когда используется разделение ресурсов.</a:t>
            </a:r>
            <a:endParaRPr lang="en-US" sz="2400" b="0" strike="noStrike" spc="-1">
              <a:solidFill>
                <a:srgbClr val="FFFFFF"/>
              </a:solidFill>
              <a:latin typeface="Tw Cen MT"/>
            </a:endParaRPr>
          </a:p>
          <a:p>
            <a:pPr algn="just">
              <a:lnSpc>
                <a:spcPct val="120000"/>
              </a:lnSpc>
              <a:spcBef>
                <a:spcPts val="1001"/>
              </a:spcBef>
              <a:buNone/>
              <a:tabLst>
                <a:tab pos="0" algn="l"/>
              </a:tabLst>
            </a:pPr>
            <a:r>
              <a:rPr lang="ru-RU" sz="2400" b="0" strike="noStrike" spc="-1">
                <a:solidFill>
                  <a:srgbClr val="FFFFFF"/>
                </a:solidFill>
                <a:latin typeface="Tw Cen MT"/>
              </a:rPr>
              <a:t>Программы должны быть гарантированно защищены  как при выполнении, так и при хранении, хотя попыток испортить и нанести нежелательный эффект пользовательским программам совершается множество.</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независимости программ от внешних устройств</a:t>
            </a:r>
            <a:endParaRPr lang="en-US" sz="3600" b="0" strike="noStrike" spc="-1">
              <a:solidFill>
                <a:srgbClr val="FFFFFF"/>
              </a:solidFill>
              <a:latin typeface="Tw Cen MT"/>
            </a:endParaRPr>
          </a:p>
        </p:txBody>
      </p:sp>
      <p:sp>
        <p:nvSpPr>
          <p:cNvPr id="314" name="PlaceHolder 2"/>
          <p:cNvSpPr>
            <a:spLocks noGrp="1"/>
          </p:cNvSpPr>
          <p:nvPr>
            <p:ph/>
          </p:nvPr>
        </p:nvSpPr>
        <p:spPr>
          <a:xfrm>
            <a:off x="1141560" y="2249640"/>
            <a:ext cx="9905760" cy="4229640"/>
          </a:xfrm>
          <a:prstGeom prst="rect">
            <a:avLst/>
          </a:prstGeom>
          <a:noFill/>
          <a:ln w="0">
            <a:noFill/>
          </a:ln>
        </p:spPr>
        <p:txBody>
          <a:bodyPr anchor="t">
            <a:normAutofit fontScale="94000"/>
          </a:bodyPr>
          <a:lstStyle/>
          <a:p>
            <a:pPr algn="just">
              <a:lnSpc>
                <a:spcPct val="120000"/>
              </a:lnSpc>
              <a:spcBef>
                <a:spcPts val="1001"/>
              </a:spcBef>
              <a:buNone/>
              <a:tabLst>
                <a:tab pos="0" algn="l"/>
              </a:tabLst>
            </a:pPr>
            <a:r>
              <a:rPr lang="ru-RU" sz="2400" b="0" strike="noStrike" spc="-1">
                <a:solidFill>
                  <a:srgbClr val="FFFFFF"/>
                </a:solidFill>
                <a:latin typeface="Tw Cen MT"/>
              </a:rPr>
              <a:t>Позволяет выполнять операции управления внешними устройствами независимо от их конкретных физических характеристик. Связь программ с конкретными устройствами производится не на уровне трансляции программ, а в период планирования ее выполнения. При подключении новых устройств или замене существующих, текст программ не изменяется, а осуществляется подключение нового устройства к ОС путём подключения специальной программы, обеспечивающей взаимодействие ОС с внешним устройством. Такие программы называются драйверами.</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Принцип открытой и наращиваемой операционной системы.</a:t>
            </a:r>
            <a:endParaRPr lang="en-US" sz="3600" b="0" strike="noStrike" spc="-1">
              <a:solidFill>
                <a:srgbClr val="FFFFFF"/>
              </a:solidFill>
              <a:latin typeface="Tw Cen MT"/>
            </a:endParaRPr>
          </a:p>
        </p:txBody>
      </p:sp>
      <p:sp>
        <p:nvSpPr>
          <p:cNvPr id="316" name="PlaceHolder 2"/>
          <p:cNvSpPr>
            <a:spLocks noGrp="1"/>
          </p:cNvSpPr>
          <p:nvPr>
            <p:ph/>
          </p:nvPr>
        </p:nvSpPr>
        <p:spPr>
          <a:xfrm>
            <a:off x="1141560" y="2249640"/>
            <a:ext cx="9905760" cy="3541320"/>
          </a:xfrm>
          <a:prstGeom prst="rect">
            <a:avLst/>
          </a:prstGeom>
          <a:noFill/>
          <a:ln w="0">
            <a:noFill/>
          </a:ln>
        </p:spPr>
        <p:txBody>
          <a:bodyPr anchor="t">
            <a:noAutofit/>
          </a:bodyPr>
          <a:lstStyle/>
          <a:p>
            <a:pPr algn="just">
              <a:lnSpc>
                <a:spcPct val="120000"/>
              </a:lnSpc>
              <a:spcBef>
                <a:spcPts val="1001"/>
              </a:spcBef>
              <a:buNone/>
              <a:tabLst>
                <a:tab pos="0" algn="l"/>
              </a:tabLst>
            </a:pPr>
            <a:r>
              <a:rPr lang="ru-RU" sz="2400" b="0" strike="noStrike" spc="-1">
                <a:solidFill>
                  <a:srgbClr val="FFFFFF"/>
                </a:solidFill>
                <a:latin typeface="Tw Cen MT"/>
              </a:rPr>
              <a:t>Открытая ОС доступна пользователю и специалисту, обслуживающему машину, а возможность наращивания или модификации операционной системы позволяет использовать не только возможности генерации, но вводить в операционную систему новые модули или модифицировать существующие.</a:t>
            </a:r>
            <a:endParaRPr lang="en-US" sz="2400" b="0" strike="noStrike" spc="-1">
              <a:solidFill>
                <a:srgbClr val="FFFFFF"/>
              </a:solidFill>
              <a:latin typeface="Tw Cen MT"/>
            </a:endParaRPr>
          </a:p>
          <a:p>
            <a:pPr algn="just">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1143000" y="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Разница между микроядром и монолитным ядром</a:t>
            </a:r>
            <a:endParaRPr lang="en-US" sz="3600" b="0" strike="noStrike" spc="-1">
              <a:solidFill>
                <a:srgbClr val="FFFFFF"/>
              </a:solidFill>
              <a:latin typeface="Tw Cen MT"/>
            </a:endParaRPr>
          </a:p>
        </p:txBody>
      </p:sp>
      <p:graphicFrame>
        <p:nvGraphicFramePr>
          <p:cNvPr id="318" name="Объект 3"/>
          <p:cNvGraphicFramePr/>
          <p:nvPr/>
        </p:nvGraphicFramePr>
        <p:xfrm>
          <a:off x="977400" y="1339920"/>
          <a:ext cx="10846440" cy="4950000"/>
        </p:xfrm>
        <a:graphic>
          <a:graphicData uri="http://schemas.openxmlformats.org/drawingml/2006/table">
            <a:tbl>
              <a:tblPr/>
              <a:tblGrid>
                <a:gridCol w="3615480"/>
                <a:gridCol w="3615480"/>
                <a:gridCol w="3615480"/>
              </a:tblGrid>
              <a:tr h="410760">
                <a:tc>
                  <a:txBody>
                    <a:bodyPr/>
                    <a:lstStyle/>
                    <a:p>
                      <a:pPr>
                        <a:lnSpc>
                          <a:spcPct val="100000"/>
                        </a:lnSpc>
                        <a:buNone/>
                      </a:pPr>
                      <a:r>
                        <a:rPr lang="ru-RU" sz="1500" b="1" strike="noStrike" spc="-1">
                          <a:solidFill>
                            <a:srgbClr val="FFFFFF"/>
                          </a:solidFill>
                          <a:latin typeface="Tw Cen MT"/>
                        </a:rPr>
                        <a:t>параметры</a:t>
                      </a:r>
                      <a:r>
                        <a:rPr lang="ru-RU" sz="1500" b="0" strike="noStrike" spc="-1">
                          <a:solidFill>
                            <a:srgbClr val="FFFFFF"/>
                          </a:solidFill>
                          <a:latin typeface="Tw Cen MT"/>
                        </a:rPr>
                        <a:t> </a:t>
                      </a:r>
                      <a:endParaRPr lang="ru-RU" sz="1500" b="0" strike="noStrike" spc="-1">
                        <a:latin typeface="Arial"/>
                      </a:endParaRPr>
                    </a:p>
                  </a:txBody>
                  <a:tcPr marL="73440" marR="73440" anchor="ctr">
                    <a:noFill/>
                  </a:tcPr>
                </a:tc>
                <a:tc>
                  <a:txBody>
                    <a:bodyPr/>
                    <a:lstStyle/>
                    <a:p>
                      <a:pPr>
                        <a:lnSpc>
                          <a:spcPct val="100000"/>
                        </a:lnSpc>
                        <a:buNone/>
                      </a:pPr>
                      <a:r>
                        <a:rPr lang="ru-RU" sz="1500" b="1" strike="noStrike" spc="-1">
                          <a:solidFill>
                            <a:srgbClr val="FFFFFF"/>
                          </a:solidFill>
                          <a:latin typeface="Tw Cen MT"/>
                        </a:rPr>
                        <a:t>Монолитное ядро</a:t>
                      </a:r>
                      <a:r>
                        <a:rPr lang="ru-RU" sz="1500" b="0" strike="noStrike" spc="-1">
                          <a:solidFill>
                            <a:srgbClr val="FFFFFF"/>
                          </a:solidFill>
                          <a:latin typeface="Tw Cen MT"/>
                        </a:rPr>
                        <a:t> </a:t>
                      </a:r>
                      <a:endParaRPr lang="ru-RU" sz="1500" b="0" strike="noStrike" spc="-1">
                        <a:latin typeface="Arial"/>
                      </a:endParaRPr>
                    </a:p>
                  </a:txBody>
                  <a:tcPr marL="73440" marR="73440" anchor="ctr">
                    <a:noFill/>
                  </a:tcPr>
                </a:tc>
                <a:tc>
                  <a:txBody>
                    <a:bodyPr/>
                    <a:lstStyle/>
                    <a:p>
                      <a:pPr>
                        <a:lnSpc>
                          <a:spcPct val="100000"/>
                        </a:lnSpc>
                        <a:buNone/>
                      </a:pPr>
                      <a:r>
                        <a:rPr lang="ru-RU" sz="1500" b="1" strike="noStrike" spc="-1">
                          <a:solidFill>
                            <a:srgbClr val="FFFFFF"/>
                          </a:solidFill>
                          <a:latin typeface="Tw Cen MT"/>
                        </a:rPr>
                        <a:t>микроядра</a:t>
                      </a:r>
                      <a:r>
                        <a:rPr lang="ru-RU" sz="1500" b="0" strike="noStrike" spc="-1">
                          <a:solidFill>
                            <a:srgbClr val="FFFFFF"/>
                          </a:solidFill>
                          <a:latin typeface="Tw Cen MT"/>
                        </a:rPr>
                        <a:t> </a:t>
                      </a:r>
                      <a:endParaRPr lang="ru-RU" sz="1500" b="0" strike="noStrike" spc="-1">
                        <a:latin typeface="Arial"/>
                      </a:endParaRPr>
                    </a:p>
                  </a:txBody>
                  <a:tcPr marL="73440" marR="73440" anchor="ctr">
                    <a:noFill/>
                  </a:tcPr>
                </a:tc>
              </a:tr>
              <a:tr h="1032120">
                <a:tc>
                  <a:txBody>
                    <a:bodyPr/>
                    <a:lstStyle/>
                    <a:p>
                      <a:pPr>
                        <a:lnSpc>
                          <a:spcPct val="100000"/>
                        </a:lnSpc>
                        <a:buNone/>
                      </a:pPr>
                      <a:r>
                        <a:rPr lang="ru-RU" sz="1500" b="0" strike="noStrike" spc="-1">
                          <a:solidFill>
                            <a:srgbClr val="FFFFFF"/>
                          </a:solidFill>
                          <a:latin typeface="Tw Cen MT"/>
                        </a:rPr>
                        <a:t>основной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Это большой процесс, работающий в одном адресном пространстве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Его можно разбить на отдельные процессы, называемые серверами. </a:t>
                      </a:r>
                      <a:endParaRPr lang="ru-RU" sz="1500" b="0" strike="noStrike" spc="-1">
                        <a:latin typeface="Arial"/>
                      </a:endParaRPr>
                    </a:p>
                  </a:txBody>
                  <a:tcPr marL="73440" marR="73440" anchor="ctr">
                    <a:noFill/>
                  </a:tcPr>
                </a:tc>
              </a:tr>
              <a:tr h="721440">
                <a:tc>
                  <a:txBody>
                    <a:bodyPr/>
                    <a:lstStyle/>
                    <a:p>
                      <a:pPr>
                        <a:lnSpc>
                          <a:spcPct val="100000"/>
                        </a:lnSpc>
                        <a:buNone/>
                      </a:pPr>
                      <a:r>
                        <a:rPr lang="ru-RU" sz="1500" b="0" strike="noStrike" spc="-1">
                          <a:solidFill>
                            <a:srgbClr val="FFFFFF"/>
                          </a:solidFill>
                          <a:latin typeface="Tw Cen MT"/>
                        </a:rPr>
                        <a:t>Код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Для написания монолитного ядра требуется больше кода.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Для написания микроядра требуется меньше кода </a:t>
                      </a:r>
                      <a:endParaRPr lang="ru-RU" sz="1500" b="0" strike="noStrike" spc="-1">
                        <a:latin typeface="Arial"/>
                      </a:endParaRPr>
                    </a:p>
                  </a:txBody>
                  <a:tcPr marL="73440" marR="73440" anchor="ctr">
                    <a:noFill/>
                  </a:tcPr>
                </a:tc>
              </a:tr>
              <a:tr h="1032120">
                <a:tc>
                  <a:txBody>
                    <a:bodyPr/>
                    <a:lstStyle/>
                    <a:p>
                      <a:pPr>
                        <a:lnSpc>
                          <a:spcPct val="100000"/>
                        </a:lnSpc>
                        <a:buNone/>
                      </a:pPr>
                      <a:r>
                        <a:rPr lang="ru-RU" sz="1500" b="0" strike="noStrike" spc="-1">
                          <a:solidFill>
                            <a:srgbClr val="FFFFFF"/>
                          </a:solidFill>
                          <a:latin typeface="Tw Cen MT"/>
                        </a:rPr>
                        <a:t>Безопасность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В случае сбоя службы вся система рушится в монолитном ядре.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Если служба выходит из строя, это никогда не влияет на работу микроядра. </a:t>
                      </a:r>
                      <a:endParaRPr lang="ru-RU" sz="1500" b="0" strike="noStrike" spc="-1">
                        <a:latin typeface="Arial"/>
                      </a:endParaRPr>
                    </a:p>
                  </a:txBody>
                  <a:tcPr marL="73440" marR="73440" anchor="ctr">
                    <a:noFill/>
                  </a:tcPr>
                </a:tc>
              </a:tr>
              <a:tr h="721440">
                <a:tc>
                  <a:txBody>
                    <a:bodyPr/>
                    <a:lstStyle/>
                    <a:p>
                      <a:pPr>
                        <a:lnSpc>
                          <a:spcPct val="100000"/>
                        </a:lnSpc>
                        <a:buNone/>
                      </a:pPr>
                      <a:r>
                        <a:rPr lang="ru-RU" sz="1500" b="0" strike="noStrike" spc="-1">
                          <a:solidFill>
                            <a:srgbClr val="FFFFFF"/>
                          </a:solidFill>
                          <a:latin typeface="Tw Cen MT"/>
                        </a:rPr>
                        <a:t>связь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Это один статический двоичный файл </a:t>
                      </a:r>
                      <a:endParaRPr lang="ru-RU" sz="1500" b="0" strike="noStrike" spc="-1">
                        <a:latin typeface="Arial"/>
                      </a:endParaRPr>
                    </a:p>
                  </a:txBody>
                  <a:tcPr marL="73440" marR="73440" anchor="ctr">
                    <a:noFill/>
                  </a:tcPr>
                </a:tc>
                <a:tc>
                  <a:txBody>
                    <a:bodyPr/>
                    <a:lstStyle/>
                    <a:p>
                      <a:pPr>
                        <a:lnSpc>
                          <a:spcPct val="100000"/>
                        </a:lnSpc>
                        <a:buNone/>
                      </a:pPr>
                      <a:r>
                        <a:rPr lang="ru-RU" sz="1500" b="0" strike="noStrike" spc="-1">
                          <a:solidFill>
                            <a:srgbClr val="FFFFFF"/>
                          </a:solidFill>
                          <a:latin typeface="Tw Cen MT"/>
                        </a:rPr>
                        <a:t>Серверы общаются через </a:t>
                      </a:r>
                      <a:r>
                        <a:rPr lang="en-US" sz="1500" b="0" strike="noStrike" spc="-1">
                          <a:solidFill>
                            <a:srgbClr val="FFFFFF"/>
                          </a:solidFill>
                          <a:latin typeface="Tw Cen MT"/>
                        </a:rPr>
                        <a:t>IPC. </a:t>
                      </a:r>
                      <a:endParaRPr lang="ru-RU" sz="1500" b="0" strike="noStrike" spc="-1">
                        <a:latin typeface="Arial"/>
                      </a:endParaRPr>
                    </a:p>
                  </a:txBody>
                  <a:tcPr marL="73440" marR="73440" anchor="ctr">
                    <a:noFill/>
                  </a:tcPr>
                </a:tc>
              </a:tr>
              <a:tr h="1032120">
                <a:tc>
                  <a:txBody>
                    <a:bodyPr/>
                    <a:lstStyle/>
                    <a:p>
                      <a:pPr>
                        <a:lnSpc>
                          <a:spcPct val="100000"/>
                        </a:lnSpc>
                        <a:buNone/>
                      </a:pPr>
                      <a:r>
                        <a:rPr lang="ru-RU" sz="1500" b="0" strike="noStrike" spc="-1">
                          <a:solidFill>
                            <a:srgbClr val="FFFFFF"/>
                          </a:solidFill>
                          <a:latin typeface="Tw Cen MT"/>
                        </a:rPr>
                        <a:t>пример </a:t>
                      </a:r>
                      <a:endParaRPr lang="ru-RU" sz="1500" b="0" strike="noStrike" spc="-1">
                        <a:latin typeface="Arial"/>
                      </a:endParaRPr>
                    </a:p>
                  </a:txBody>
                  <a:tcPr marL="73440" marR="73440" anchor="ctr">
                    <a:noFill/>
                  </a:tcPr>
                </a:tc>
                <a:tc>
                  <a:txBody>
                    <a:bodyPr/>
                    <a:lstStyle/>
                    <a:p>
                      <a:pPr>
                        <a:lnSpc>
                          <a:spcPct val="100000"/>
                        </a:lnSpc>
                        <a:buNone/>
                      </a:pPr>
                      <a:r>
                        <a:rPr lang="pt-BR" sz="1500" b="0" strike="noStrike" spc="-1">
                          <a:solidFill>
                            <a:srgbClr val="FFFFFF"/>
                          </a:solidFill>
                          <a:latin typeface="Tw Cen MT"/>
                        </a:rPr>
                        <a:t>Linux, BSD, Microsoft Windows (95,98, Me), Solaris, OS-9, AIX, DOS, XTS-400 и т. Д. </a:t>
                      </a:r>
                      <a:endParaRPr lang="ru-RU" sz="1500" b="0" strike="noStrike" spc="-1">
                        <a:latin typeface="Arial"/>
                      </a:endParaRPr>
                    </a:p>
                  </a:txBody>
                  <a:tcPr marL="73440" marR="73440" anchor="ctr">
                    <a:noFill/>
                  </a:tcPr>
                </a:tc>
                <a:tc>
                  <a:txBody>
                    <a:bodyPr/>
                    <a:lstStyle/>
                    <a:p>
                      <a:pPr>
                        <a:lnSpc>
                          <a:spcPct val="100000"/>
                        </a:lnSpc>
                        <a:buNone/>
                      </a:pPr>
                      <a:r>
                        <a:rPr lang="en-US" sz="1500" b="0" strike="noStrike" spc="-1">
                          <a:solidFill>
                            <a:srgbClr val="FFFFFF"/>
                          </a:solidFill>
                          <a:latin typeface="Tw Cen MT"/>
                        </a:rPr>
                        <a:t>L4Linux, QNX, SymbianK42, </a:t>
                      </a:r>
                      <a:r>
                        <a:rPr lang="ru-RU" sz="1500" b="0" strike="noStrike" spc="-1">
                          <a:solidFill>
                            <a:srgbClr val="FFFFFF"/>
                          </a:solidFill>
                          <a:latin typeface="Tw Cen MT"/>
                        </a:rPr>
                        <a:t>и т. Д. </a:t>
                      </a:r>
                      <a:endParaRPr lang="ru-RU" sz="1500" b="0" strike="noStrike" spc="-1">
                        <a:latin typeface="Arial"/>
                      </a:endParaRPr>
                    </a:p>
                  </a:txBody>
                  <a:tcPr marL="73440" marR="73440" anchor="ctr">
                    <a:noFill/>
                  </a:tcPr>
                </a:tc>
              </a:tr>
            </a:tbl>
          </a:graphicData>
        </a:graphic>
      </p:graphicFrame>
      <p:sp>
        <p:nvSpPr>
          <p:cNvPr id="319" name="Rectangle 1"/>
          <p:cNvSpPr/>
          <p:nvPr/>
        </p:nvSpPr>
        <p:spPr>
          <a:xfrm>
            <a:off x="0" y="0"/>
            <a:ext cx="12191760" cy="36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1141560" y="208440"/>
            <a:ext cx="9905760" cy="1478160"/>
          </a:xfrm>
          <a:prstGeom prst="rect">
            <a:avLst/>
          </a:prstGeom>
          <a:noFill/>
          <a:ln w="0">
            <a:noFill/>
          </a:ln>
        </p:spPr>
        <p:txBody>
          <a:bodyPr anchor="ctr">
            <a:noAutofit/>
          </a:bodyPr>
          <a:lstStyle/>
          <a:p>
            <a:pPr>
              <a:lnSpc>
                <a:spcPct val="90000"/>
              </a:lnSpc>
              <a:buNone/>
            </a:pPr>
            <a:r>
              <a:rPr lang="ru-RU" sz="3600" b="0" strike="noStrike" cap="all" spc="-1" dirty="0">
                <a:solidFill>
                  <a:srgbClr val="FFFFFF"/>
                </a:solidFill>
                <a:latin typeface="Tw Cen MT"/>
              </a:rPr>
              <a:t>Преимущества микроядра</a:t>
            </a:r>
            <a:endParaRPr lang="en-US" sz="3600" b="0" strike="noStrike" spc="-1" dirty="0">
              <a:solidFill>
                <a:srgbClr val="FFFFFF"/>
              </a:solidFill>
              <a:latin typeface="Tw Cen MT"/>
            </a:endParaRPr>
          </a:p>
        </p:txBody>
      </p:sp>
      <p:sp>
        <p:nvSpPr>
          <p:cNvPr id="321" name="PlaceHolder 2"/>
          <p:cNvSpPr>
            <a:spLocks noGrp="1"/>
          </p:cNvSpPr>
          <p:nvPr>
            <p:ph/>
          </p:nvPr>
        </p:nvSpPr>
        <p:spPr>
          <a:xfrm>
            <a:off x="236520" y="1240560"/>
            <a:ext cx="11587320" cy="5617080"/>
          </a:xfrm>
          <a:prstGeom prst="rect">
            <a:avLst/>
          </a:prstGeom>
          <a:noFill/>
          <a:ln w="0">
            <a:noFill/>
          </a:ln>
        </p:spPr>
        <p:txBody>
          <a:bodyPr anchor="t">
            <a:normAutofit fontScale="78500" lnSpcReduction="10000"/>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Архитектура микроядра небольшая и изолированная, поэтому она может функционировать лучше.</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Микроядра безопасны, потому что включены только те компоненты, которые в противном случае нарушают работу системы.</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Расширение системы более доступно, поэтому его можно добавить в системное приложение, не нарушая работу ядра.</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Микроядра являются модульными, и различные модули можно заменять, загружать, модифицировать, даже не касаясь ядра.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Меньше сбоев системы по сравнению с монолитными системами.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Интерфейс микроядра помогает обеспечить более модульную структуру системы.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Не </a:t>
            </a:r>
            <a:r>
              <a:rPr lang="ru-RU" sz="2400" b="0" strike="noStrike" spc="-1" dirty="0" err="1">
                <a:solidFill>
                  <a:srgbClr val="FFFFFF"/>
                </a:solidFill>
                <a:latin typeface="Tw Cen MT"/>
              </a:rPr>
              <a:t>перекомпилируя</a:t>
            </a:r>
            <a:r>
              <a:rPr lang="ru-RU" sz="2400" b="0" strike="noStrike" spc="-1" dirty="0">
                <a:solidFill>
                  <a:srgbClr val="FFFFFF"/>
                </a:solidFill>
                <a:latin typeface="Tw Cen MT"/>
              </a:rPr>
              <a:t>, добавление новых функций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Неисправность сервера также изолирована, как и любая другая пользовательская программа.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Система микроядра является гибкой, поэтому разные стратегии и API, реализованные на разных серверах, могут сосуществовать в системе. </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Повышенная безопасность и стабильность приведут к уменьшению количества кода, работающего в режиме ядра </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Недостатки микроядра</a:t>
            </a:r>
            <a:endParaRPr lang="en-US" sz="3600" b="0" strike="noStrike" spc="-1">
              <a:solidFill>
                <a:srgbClr val="FFFFFF"/>
              </a:solidFill>
              <a:latin typeface="Tw Cen MT"/>
            </a:endParaRPr>
          </a:p>
        </p:txBody>
      </p:sp>
      <p:sp>
        <p:nvSpPr>
          <p:cNvPr id="323"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Предоставление услуг в системе микроядра является дорогостоящим по сравнению с обычной монолитной системой. </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Переключение контекста или вызов функции необходимы, когда драйверы реализованы как процедуры или процессы, соответственно.</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Производительность системы микроядра может быть безразличной и может привести к некоторым проблемам. </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141560" y="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Итог</a:t>
            </a:r>
            <a:endParaRPr lang="en-US" sz="3600" b="0" strike="noStrike" spc="-1">
              <a:solidFill>
                <a:srgbClr val="FFFFFF"/>
              </a:solidFill>
              <a:latin typeface="Tw Cen MT"/>
            </a:endParaRPr>
          </a:p>
        </p:txBody>
      </p:sp>
      <p:sp>
        <p:nvSpPr>
          <p:cNvPr id="325" name="PlaceHolder 2"/>
          <p:cNvSpPr>
            <a:spLocks noGrp="1"/>
          </p:cNvSpPr>
          <p:nvPr>
            <p:ph/>
          </p:nvPr>
        </p:nvSpPr>
        <p:spPr>
          <a:xfrm>
            <a:off x="1141560" y="1150920"/>
            <a:ext cx="9905760" cy="5375520"/>
          </a:xfrm>
          <a:prstGeom prst="rect">
            <a:avLst/>
          </a:prstGeom>
          <a:noFill/>
          <a:ln w="0">
            <a:noFill/>
          </a:ln>
        </p:spPr>
        <p:txBody>
          <a:bodyPr anchor="t">
            <a:normAutofit fontScale="86000" lnSpcReduction="20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Ядро является важной частью ОС, которая управляет системными ресурсами.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Микроядро — это программное обеспечение или код, который содержит минимальный необходимый набор функций, данных и функций для реализации операционной системы.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В подходе Monolithic Kernel вся операционная система работает как одна программа в режиме ядра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Микроядро — самая важная часть для правильной реализации операционной системы.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Микроядро включает в себя только основные функции системы.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Монолитное ядро ​​- это большой процесс, работающий в одном адресном пространстве, тогда как микроядро можно разбить на отдельные процессы, называемые серверами.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Архитектура микроядра мала и изолирована, поэтому она может функционировать лучше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Предоставление услуг в микроядерной системе обходится дороже, чем в обычной монолитной системе.</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Монолитные ОС</a:t>
            </a:r>
            <a:endParaRPr lang="en-US" sz="3600" b="0" strike="noStrike" spc="-1">
              <a:solidFill>
                <a:srgbClr val="FFFFFF"/>
              </a:solidFill>
              <a:latin typeface="Tw Cen MT"/>
            </a:endParaRPr>
          </a:p>
        </p:txBody>
      </p:sp>
      <p:sp>
        <p:nvSpPr>
          <p:cNvPr id="327"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Здесь вся операционная система работает как единая программа в режиме ядра. Операционная система написана в виде набора процедур, связанных вместе в одну большую исполняемую программу.</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Простая структурированная модель монолитной системы</a:t>
            </a:r>
            <a:endParaRPr lang="en-US" sz="3600" b="0" strike="noStrike" spc="-1">
              <a:solidFill>
                <a:srgbClr val="FFFFFF"/>
              </a:solidFill>
              <a:latin typeface="Tw Cen MT"/>
            </a:endParaRPr>
          </a:p>
        </p:txBody>
      </p:sp>
      <p:pic>
        <p:nvPicPr>
          <p:cNvPr id="329" name="Рисунок 3"/>
          <p:cNvPicPr/>
          <p:nvPr/>
        </p:nvPicPr>
        <p:blipFill>
          <a:blip r:embed="rId2"/>
          <a:stretch/>
        </p:blipFill>
        <p:spPr>
          <a:xfrm>
            <a:off x="1289880" y="2386800"/>
            <a:ext cx="8627400" cy="3321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Операционная система – это ..</a:t>
            </a:r>
            <a:endParaRPr lang="en-US" sz="3600" b="0" strike="noStrike" spc="-1">
              <a:solidFill>
                <a:srgbClr val="FFFFFF"/>
              </a:solidFill>
              <a:latin typeface="Tw Cen MT"/>
            </a:endParaRPr>
          </a:p>
        </p:txBody>
      </p:sp>
      <p:sp>
        <p:nvSpPr>
          <p:cNvPr id="229" name="PlaceHolder 2"/>
          <p:cNvSpPr>
            <a:spLocks noGrp="1"/>
          </p:cNvSpPr>
          <p:nvPr>
            <p:ph/>
          </p:nvPr>
        </p:nvSpPr>
        <p:spPr>
          <a:xfrm>
            <a:off x="1141560" y="3447720"/>
            <a:ext cx="9905760" cy="257436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Даже Таненбаум не рискнул дать четкое определение!</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Слоистые ОС</a:t>
            </a:r>
            <a:endParaRPr lang="en-US" sz="3600" b="0" strike="noStrike" spc="-1">
              <a:solidFill>
                <a:srgbClr val="FFFFFF"/>
              </a:solidFill>
              <a:latin typeface="Tw Cen MT"/>
            </a:endParaRPr>
          </a:p>
        </p:txBody>
      </p:sp>
      <p:pic>
        <p:nvPicPr>
          <p:cNvPr id="331" name="Рисунок 3"/>
          <p:cNvPicPr/>
          <p:nvPr/>
        </p:nvPicPr>
        <p:blipFill>
          <a:blip r:embed="rId2"/>
          <a:stretch/>
        </p:blipFill>
        <p:spPr>
          <a:xfrm>
            <a:off x="1557000" y="1733400"/>
            <a:ext cx="7325280" cy="4627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1141560" y="149040"/>
            <a:ext cx="9905760" cy="1478160"/>
          </a:xfrm>
          <a:prstGeom prst="rect">
            <a:avLst/>
          </a:prstGeom>
          <a:noFill/>
          <a:ln w="0">
            <a:noFill/>
          </a:ln>
        </p:spPr>
        <p:txBody>
          <a:bodyPr anchor="ctr">
            <a:noAutofit/>
          </a:bodyPr>
          <a:lstStyle/>
          <a:p>
            <a:pPr>
              <a:lnSpc>
                <a:spcPct val="90000"/>
              </a:lnSpc>
              <a:buNone/>
            </a:pPr>
            <a:r>
              <a:rPr lang="ru-RU" sz="3600" b="1" i="1" strike="noStrike" cap="all" spc="-1">
                <a:solidFill>
                  <a:srgbClr val="FFFFFF"/>
                </a:solidFill>
                <a:latin typeface="Tw Cen MT"/>
              </a:rPr>
              <a:t>Операционная система</a:t>
            </a:r>
            <a:endParaRPr lang="en-US" sz="3600" b="0" strike="noStrike" spc="-1">
              <a:solidFill>
                <a:srgbClr val="FFFFFF"/>
              </a:solidFill>
              <a:latin typeface="Tw Cen MT"/>
            </a:endParaRPr>
          </a:p>
        </p:txBody>
      </p:sp>
      <p:sp>
        <p:nvSpPr>
          <p:cNvPr id="333" name="PlaceHolder 2"/>
          <p:cNvSpPr>
            <a:spLocks noGrp="1"/>
          </p:cNvSpPr>
          <p:nvPr>
            <p:ph/>
          </p:nvPr>
        </p:nvSpPr>
        <p:spPr>
          <a:xfrm>
            <a:off x="1141560" y="1627560"/>
            <a:ext cx="9905760" cy="4464720"/>
          </a:xfrm>
          <a:prstGeom prst="rect">
            <a:avLst/>
          </a:prstGeom>
          <a:noFill/>
          <a:ln w="0">
            <a:noFill/>
          </a:ln>
        </p:spPr>
        <p:txBody>
          <a:bodyPr anchor="t">
            <a:normAutofit fontScale="89500"/>
          </a:bodyPr>
          <a:lstStyle/>
          <a:p>
            <a:pPr marL="228600" indent="-228600">
              <a:lnSpc>
                <a:spcPct val="120000"/>
              </a:lnSpc>
              <a:spcBef>
                <a:spcPts val="1001"/>
              </a:spcBef>
              <a:buClr>
                <a:srgbClr val="FFFFFF"/>
              </a:buClr>
              <a:buSzPct val="125000"/>
              <a:buFont typeface="Arial"/>
              <a:buChar char="•"/>
            </a:pPr>
            <a:r>
              <a:rPr lang="ru-RU" sz="2400" b="1" i="1" strike="noStrike" spc="-1">
                <a:solidFill>
                  <a:srgbClr val="FFFFFF"/>
                </a:solidFill>
                <a:latin typeface="Tw Cen MT"/>
              </a:rPr>
              <a:t>Операционная система (ОС)</a:t>
            </a:r>
            <a:r>
              <a:rPr lang="ru-RU" sz="2400" b="0" strike="noStrike" spc="-1">
                <a:solidFill>
                  <a:srgbClr val="FFFFFF"/>
                </a:solidFill>
                <a:latin typeface="Tw Cen MT"/>
              </a:rPr>
              <a:t> – это упорядоченная  последовательность системных управляющих программ, совместно с необходимыми информационными массивами, предназначенных для планирования, исполнения пользовательских программ и управления всеми ресурсами вычислительной машины (программами, данными, аппаратурой и другими распределяемыми и управляемыми объектами) с целью предоставления возможности пользователям эффективно, в некотором смысле, решать задачи, сформулированные в терминах вычислительной машины.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ОС – это программа, которая контролирует работу прикладных программ и системных приложений и выполняет роль интерфейса между приложениями и аппаратным обеспечением ЭВМ </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ОС предоставляют следующий перечень услуг</a:t>
            </a:r>
            <a:r>
              <a:rPr lang="en-US" sz="3600" b="0" strike="noStrike" cap="all" spc="-1">
                <a:solidFill>
                  <a:srgbClr val="FFFFFF"/>
                </a:solidFill>
                <a:latin typeface="Tw Cen MT"/>
              </a:rPr>
              <a:t>:</a:t>
            </a:r>
            <a:endParaRPr lang="en-US" sz="3600" b="0" strike="noStrike" spc="-1">
              <a:solidFill>
                <a:srgbClr val="FFFFFF"/>
              </a:solidFill>
              <a:latin typeface="Tw Cen MT"/>
            </a:endParaRPr>
          </a:p>
        </p:txBody>
      </p:sp>
      <p:sp>
        <p:nvSpPr>
          <p:cNvPr id="335" name="PlaceHolder 2"/>
          <p:cNvSpPr>
            <a:spLocks noGrp="1"/>
          </p:cNvSpPr>
          <p:nvPr>
            <p:ph/>
          </p:nvPr>
        </p:nvSpPr>
        <p:spPr>
          <a:xfrm>
            <a:off x="1141560" y="2249640"/>
            <a:ext cx="9905760" cy="410148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Разработка программ</a:t>
            </a:r>
            <a:r>
              <a:rPr lang="en-US" sz="2400" b="0" u="sng" strike="noStrike" spc="-1">
                <a:solidFill>
                  <a:srgbClr val="FFFFFF"/>
                </a:solidFill>
                <a:uFillTx/>
                <a:latin typeface="Tw Cen MT"/>
              </a:rPr>
              <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Исполнение программ</a:t>
            </a:r>
            <a:r>
              <a:rPr lang="en-US" sz="2400" b="0" u="sng" strike="noStrike" spc="-1">
                <a:solidFill>
                  <a:srgbClr val="FFFFFF"/>
                </a:solidFill>
                <a:uFillTx/>
                <a:latin typeface="Tw Cen MT"/>
              </a:rPr>
              <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Доступ к устройствам ввода-вывода</a:t>
            </a:r>
            <a:r>
              <a:rPr lang="en-US" sz="2400" b="0" u="sng" strike="noStrike" spc="-1">
                <a:solidFill>
                  <a:srgbClr val="FFFFFF"/>
                </a:solidFill>
                <a:uFillTx/>
                <a:latin typeface="Tw Cen MT"/>
              </a:rPr>
              <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Контролируемый доступ к файлам</a:t>
            </a:r>
            <a:r>
              <a:rPr lang="en-US" sz="2400" b="0" u="sng" strike="noStrike" spc="-1">
                <a:solidFill>
                  <a:srgbClr val="FFFFFF"/>
                </a:solidFill>
                <a:uFillTx/>
                <a:latin typeface="Tw Cen MT"/>
              </a:rPr>
              <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Системный доступ</a:t>
            </a:r>
            <a:r>
              <a:rPr lang="en-US" sz="2400" b="0" u="sng" strike="noStrike" spc="-1">
                <a:solidFill>
                  <a:srgbClr val="FFFFFF"/>
                </a:solidFill>
                <a:uFillTx/>
                <a:latin typeface="Tw Cen MT"/>
              </a:rPr>
              <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Обнаружение ошибок и их обработка;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u="sng" strike="noStrike" spc="-1">
                <a:solidFill>
                  <a:srgbClr val="FFFFFF"/>
                </a:solidFill>
                <a:uFillTx/>
                <a:latin typeface="Tw Cen MT"/>
              </a:rPr>
              <a:t>Учет использования ресурсов</a:t>
            </a:r>
            <a:r>
              <a:rPr lang="en-US" sz="2400" b="0" u="sng" strike="noStrike" spc="-1">
                <a:solidFill>
                  <a:srgbClr val="FFFFFF"/>
                </a:solidFill>
                <a:uFillTx/>
                <a:latin typeface="Tw Cen MT"/>
              </a:rPr>
              <a:t>;</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UNIX</a:t>
            </a:r>
            <a:endParaRPr lang="en-US" sz="3600" b="0" strike="noStrike" spc="-1">
              <a:solidFill>
                <a:srgbClr val="FFFFFF"/>
              </a:solidFill>
              <a:latin typeface="Tw Cen MT"/>
            </a:endParaRPr>
          </a:p>
        </p:txBody>
      </p:sp>
      <p:sp>
        <p:nvSpPr>
          <p:cNvPr id="337"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Операционная система </a:t>
            </a:r>
            <a:r>
              <a:rPr lang="en-US" sz="2400" b="0" strike="noStrike" spc="-1">
                <a:solidFill>
                  <a:srgbClr val="FFFFFF"/>
                </a:solidFill>
                <a:latin typeface="Tw Cen MT"/>
              </a:rPr>
              <a:t>UNIX </a:t>
            </a:r>
            <a:r>
              <a:rPr lang="ru-RU" sz="2400" b="0" strike="noStrike" spc="-1">
                <a:solidFill>
                  <a:srgbClr val="FFFFFF"/>
                </a:solidFill>
                <a:latin typeface="Tw Cen MT"/>
              </a:rPr>
              <a:t>имеет долгую историю развития, существовало много ее официальных и фактических стандартов, а также коммерческих и учебных вариантов. Но ядро ОС </a:t>
            </a:r>
            <a:r>
              <a:rPr lang="en-US" sz="2400" b="0" strike="noStrike" spc="-1">
                <a:solidFill>
                  <a:srgbClr val="FFFFFF"/>
                </a:solidFill>
                <a:latin typeface="Tw Cen MT"/>
              </a:rPr>
              <a:t>UNIX </a:t>
            </a:r>
            <a:r>
              <a:rPr lang="ru-RU" sz="2400" b="0" strike="noStrike" spc="-1">
                <a:solidFill>
                  <a:srgbClr val="FFFFFF"/>
                </a:solidFill>
                <a:latin typeface="Tw Cen MT"/>
              </a:rPr>
              <a:t>остается стабильным, что в значительной степени определяет ее популярность и распространение.</a:t>
            </a:r>
            <a:endParaRPr lang="en-US" sz="2400" b="0" strike="noStrike" spc="-1">
              <a:solidFill>
                <a:srgbClr val="FFFFFF"/>
              </a:solidFill>
              <a:latin typeface="Tw Cen MT"/>
            </a:endParaRPr>
          </a:p>
          <a:p>
            <a:pPr>
              <a:lnSpc>
                <a:spcPct val="120000"/>
              </a:lnSpc>
              <a:spcBef>
                <a:spcPts val="1001"/>
              </a:spcBef>
              <a:buNone/>
              <a:tabLst>
                <a:tab pos="0" algn="l"/>
              </a:tabLst>
            </a:pPr>
            <a:r>
              <a:rPr lang="ru-RU" sz="2400" b="0" strike="noStrike" spc="-1">
                <a:solidFill>
                  <a:srgbClr val="FFFFFF"/>
                </a:solidFill>
                <a:latin typeface="Tw Cen MT"/>
              </a:rPr>
              <a:t>В настоящее время стандарты </a:t>
            </a:r>
            <a:r>
              <a:rPr lang="en-US" sz="2400" b="0" strike="noStrike" spc="-1">
                <a:solidFill>
                  <a:srgbClr val="FFFFFF"/>
                </a:solidFill>
                <a:latin typeface="Tw Cen MT"/>
              </a:rPr>
              <a:t>UNIX</a:t>
            </a:r>
            <a:r>
              <a:rPr lang="ru-RU" sz="2400" b="0" strike="noStrike" spc="-1">
                <a:solidFill>
                  <a:srgbClr val="FFFFFF"/>
                </a:solidFill>
                <a:latin typeface="Tw Cen MT"/>
              </a:rPr>
              <a:t> определяются </a:t>
            </a:r>
            <a:r>
              <a:rPr lang="en-US" sz="2400" b="0" strike="noStrike" spc="-1">
                <a:solidFill>
                  <a:srgbClr val="FFFFFF"/>
                </a:solidFill>
                <a:latin typeface="Tw Cen MT"/>
              </a:rPr>
              <a:t>Posix </a:t>
            </a:r>
            <a:r>
              <a:rPr lang="ru-RU" sz="2400" b="0" strike="noStrike" spc="-1">
                <a:solidFill>
                  <a:srgbClr val="FFFFFF"/>
                </a:solidFill>
                <a:latin typeface="Tw Cen MT"/>
              </a:rPr>
              <a:t>и </a:t>
            </a:r>
            <a:r>
              <a:rPr lang="en-US" sz="2400" b="0" strike="noStrike" spc="-1">
                <a:solidFill>
                  <a:srgbClr val="FFFFFF"/>
                </a:solidFill>
                <a:latin typeface="Tw Cen MT"/>
              </a:rPr>
              <a:t>The Open Group</a:t>
            </a:r>
            <a:r>
              <a:rPr lang="ru-RU" sz="2400" b="0" strike="noStrike" spc="-1">
                <a:solidFill>
                  <a:srgbClr val="FFFFFF"/>
                </a:solidFill>
                <a:latin typeface="Tw Cen MT"/>
              </a:rPr>
              <a:t>.</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Отличительные черты</a:t>
            </a:r>
            <a:endParaRPr lang="en-US" sz="3600" b="0" strike="noStrike" spc="-1">
              <a:solidFill>
                <a:srgbClr val="FFFFFF"/>
              </a:solidFill>
              <a:latin typeface="Tw Cen MT"/>
            </a:endParaRPr>
          </a:p>
        </p:txBody>
      </p:sp>
      <p:sp>
        <p:nvSpPr>
          <p:cNvPr id="339"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Система написана на языке высокого уровня</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UNIX – многозадачная, многопользовательская система.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Наличие стандартов. </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Простой, но мощный модульный пользовательский  интерфейс.</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Использование единой иерархической файловой системы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Достаточно большое количество приложений</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1141560" y="618480"/>
            <a:ext cx="9905760" cy="1478160"/>
          </a:xfrm>
          <a:prstGeom prst="rect">
            <a:avLst/>
          </a:prstGeom>
          <a:noFill/>
          <a:ln w="0">
            <a:noFill/>
          </a:ln>
        </p:spPr>
        <p:txBody>
          <a:bodyPr anchor="ctr">
            <a:normAutofit fontScale="90000"/>
          </a:bodyPr>
          <a:lstStyle/>
          <a:p>
            <a:pPr>
              <a:lnSpc>
                <a:spcPct val="90000"/>
              </a:lnSpc>
              <a:buNone/>
            </a:pPr>
            <a:r>
              <a:rPr lang="ru-RU" sz="3600" b="1" strike="noStrike" cap="all" spc="-1">
                <a:solidFill>
                  <a:srgbClr val="FFFFFF"/>
                </a:solidFill>
                <a:latin typeface="Tw Cen MT"/>
              </a:rPr>
              <a:t>Основы архитектуры операционной системы UNIX</a:t>
            </a:r>
            <a:r>
              <a:t/>
            </a:r>
            <a:br/>
            <a:endParaRPr lang="en-US" sz="3600" b="0" strike="noStrike" spc="-1">
              <a:solidFill>
                <a:srgbClr val="FFFFFF"/>
              </a:solidFill>
              <a:latin typeface="Tw Cen MT"/>
            </a:endParaRPr>
          </a:p>
        </p:txBody>
      </p:sp>
      <p:pic>
        <p:nvPicPr>
          <p:cNvPr id="341" name="Рисунок 3"/>
          <p:cNvPicPr/>
          <p:nvPr/>
        </p:nvPicPr>
        <p:blipFill>
          <a:blip r:embed="rId2"/>
          <a:stretch/>
        </p:blipFill>
        <p:spPr>
          <a:xfrm>
            <a:off x="3479040" y="1818360"/>
            <a:ext cx="4692600" cy="4663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Ядро системы</a:t>
            </a:r>
            <a:endParaRPr lang="en-US" sz="3600" b="0" strike="noStrike" spc="-1">
              <a:solidFill>
                <a:srgbClr val="FFFFFF"/>
              </a:solidFill>
              <a:latin typeface="Tw Cen MT"/>
            </a:endParaRPr>
          </a:p>
        </p:txBody>
      </p:sp>
      <p:pic>
        <p:nvPicPr>
          <p:cNvPr id="343" name="Рисунок 3"/>
          <p:cNvPicPr/>
          <p:nvPr/>
        </p:nvPicPr>
        <p:blipFill>
          <a:blip r:embed="rId2"/>
          <a:stretch/>
        </p:blipFill>
        <p:spPr>
          <a:xfrm>
            <a:off x="3141720" y="1598760"/>
            <a:ext cx="5905080" cy="4714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Ядро</a:t>
            </a:r>
            <a:endParaRPr lang="en-US" sz="3600" b="0" strike="noStrike" spc="-1">
              <a:solidFill>
                <a:srgbClr val="FFFFFF"/>
              </a:solidFill>
              <a:latin typeface="Tw Cen MT"/>
            </a:endParaRPr>
          </a:p>
        </p:txBody>
      </p:sp>
      <p:sp>
        <p:nvSpPr>
          <p:cNvPr id="345"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Файловая подсистема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Подсистема управления процессами и памятью</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Подсистема ввода-вывода</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Пользователь</a:t>
            </a:r>
            <a:endParaRPr lang="en-US" sz="3600" b="0" strike="noStrike" spc="-1">
              <a:solidFill>
                <a:srgbClr val="FFFFFF"/>
              </a:solidFill>
              <a:latin typeface="Tw Cen MT"/>
            </a:endParaRPr>
          </a:p>
        </p:txBody>
      </p:sp>
      <p:sp>
        <p:nvSpPr>
          <p:cNvPr id="347"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name: passwd-encode: UID: GID: comments: home-dir: shell</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1141560" y="618480"/>
            <a:ext cx="9905760" cy="1478160"/>
          </a:xfrm>
          <a:prstGeom prst="rect">
            <a:avLst/>
          </a:prstGeom>
          <a:noFill/>
          <a:ln w="0">
            <a:noFill/>
          </a:ln>
        </p:spPr>
        <p:txBody>
          <a:bodyPr anchor="ctr">
            <a:normAutofit fontScale="93000"/>
          </a:bodyPr>
          <a:lstStyle/>
          <a:p>
            <a:pPr>
              <a:lnSpc>
                <a:spcPct val="90000"/>
              </a:lnSpc>
              <a:buNone/>
            </a:pPr>
            <a:r>
              <a:rPr lang="ru-RU" sz="3600" b="0" strike="noStrike" cap="all" spc="-1">
                <a:solidFill>
                  <a:srgbClr val="FFFFFF"/>
                </a:solidFill>
                <a:latin typeface="Tw Cen MT"/>
              </a:rPr>
              <a:t>После запуска ОС UNIX в ней создаются несколько зарегистрированных  пользователей:</a:t>
            </a:r>
            <a:endParaRPr lang="en-US" sz="3600" b="0" strike="noStrike" spc="-1">
              <a:solidFill>
                <a:srgbClr val="FFFFFF"/>
              </a:solidFill>
              <a:latin typeface="Tw Cen MT"/>
            </a:endParaRPr>
          </a:p>
        </p:txBody>
      </p:sp>
      <p:sp>
        <p:nvSpPr>
          <p:cNvPr id="349"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en-US" sz="2400" b="0" strike="noStrike" spc="-1" dirty="0">
                <a:solidFill>
                  <a:srgbClr val="FFFFFF"/>
                </a:solidFill>
                <a:latin typeface="Tw Cen MT"/>
              </a:rPr>
              <a:t>Root</a:t>
            </a:r>
          </a:p>
          <a:p>
            <a:pPr marL="228600" indent="-228600">
              <a:lnSpc>
                <a:spcPct val="120000"/>
              </a:lnSpc>
              <a:spcBef>
                <a:spcPts val="1001"/>
              </a:spcBef>
              <a:buClr>
                <a:srgbClr val="FFFFFF"/>
              </a:buClr>
              <a:buSzPct val="125000"/>
              <a:buFont typeface="Arial"/>
              <a:buChar char="•"/>
            </a:pPr>
            <a:r>
              <a:rPr lang="en-US" sz="2400" b="0" strike="noStrike" spc="-1" dirty="0" err="1">
                <a:solidFill>
                  <a:srgbClr val="FFFFFF"/>
                </a:solidFill>
                <a:latin typeface="Tw Cen MT"/>
              </a:rPr>
              <a:t>Adm</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en-US" sz="2400" b="0" strike="noStrike" spc="-1" dirty="0">
                <a:solidFill>
                  <a:srgbClr val="FFFFFF"/>
                </a:solidFill>
                <a:latin typeface="Tw Cen MT"/>
              </a:rPr>
              <a:t>Bin</a:t>
            </a:r>
          </a:p>
          <a:p>
            <a:pPr marL="228600" indent="-228600">
              <a:lnSpc>
                <a:spcPct val="120000"/>
              </a:lnSpc>
              <a:spcBef>
                <a:spcPts val="1001"/>
              </a:spcBef>
              <a:buClr>
                <a:srgbClr val="FFFFFF"/>
              </a:buClr>
              <a:buSzPct val="125000"/>
              <a:buFont typeface="Arial"/>
              <a:buChar char="•"/>
            </a:pPr>
            <a:r>
              <a:rPr lang="en-US" sz="2400" b="0" strike="noStrike" spc="-1" dirty="0" err="1">
                <a:solidFill>
                  <a:srgbClr val="FFFFFF"/>
                </a:solidFill>
                <a:latin typeface="Tw Cen MT"/>
              </a:rPr>
              <a:t>Cron</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en-US" sz="2400" b="0" strike="noStrike" spc="-1" dirty="0" err="1">
                <a:solidFill>
                  <a:srgbClr val="FFFFFF"/>
                </a:solidFill>
                <a:latin typeface="Tw Cen MT"/>
              </a:rPr>
              <a:t>lp</a:t>
            </a: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Что есть компьютер?</a:t>
            </a:r>
            <a:endParaRPr lang="en-US" sz="3600" b="0" strike="noStrike" spc="-1">
              <a:solidFill>
                <a:srgbClr val="FFFFFF"/>
              </a:solidFill>
              <a:latin typeface="Tw Cen MT"/>
            </a:endParaRPr>
          </a:p>
        </p:txBody>
      </p:sp>
      <p:sp>
        <p:nvSpPr>
          <p:cNvPr id="231"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Процессор</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Память</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Как минимум одно устройство ввода и одно устройство вывода</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Системные вызовы и функции стандартных библиотек</a:t>
            </a:r>
            <a:endParaRPr lang="en-US" sz="3600" b="0" strike="noStrike" spc="-1">
              <a:solidFill>
                <a:srgbClr val="FFFFFF"/>
              </a:solidFill>
              <a:latin typeface="Tw Cen MT"/>
            </a:endParaRPr>
          </a:p>
        </p:txBody>
      </p:sp>
      <p:sp>
        <p:nvSpPr>
          <p:cNvPr id="351" name="PlaceHolder 2"/>
          <p:cNvSpPr>
            <a:spLocks noGrp="1"/>
          </p:cNvSpPr>
          <p:nvPr>
            <p:ph/>
          </p:nvPr>
        </p:nvSpPr>
        <p:spPr>
          <a:xfrm>
            <a:off x="1141560" y="2249640"/>
            <a:ext cx="9905760" cy="3541320"/>
          </a:xfrm>
          <a:prstGeom prst="rect">
            <a:avLst/>
          </a:prstGeom>
          <a:noFill/>
          <a:ln w="0">
            <a:noFill/>
          </a:ln>
        </p:spPr>
        <p:txBody>
          <a:bodyPr anchor="t">
            <a:noAutofit/>
          </a:bodyPr>
          <a:lstStyle/>
          <a:p>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переменные окружения</a:t>
            </a:r>
            <a:endParaRPr lang="en-US" sz="3600" b="0" strike="noStrike" spc="-1">
              <a:solidFill>
                <a:srgbClr val="FFFFFF"/>
              </a:solidFill>
              <a:latin typeface="Tw Cen MT"/>
            </a:endParaRPr>
          </a:p>
        </p:txBody>
      </p:sp>
      <p:sp>
        <p:nvSpPr>
          <p:cNvPr id="353" name="PlaceHolder 2"/>
          <p:cNvSpPr>
            <a:spLocks noGrp="1"/>
          </p:cNvSpPr>
          <p:nvPr>
            <p:ph/>
          </p:nvPr>
        </p:nvSpPr>
        <p:spPr>
          <a:xfrm>
            <a:off x="1141560" y="2249640"/>
            <a:ext cx="9905760" cy="3541320"/>
          </a:xfrm>
          <a:prstGeom prst="rect">
            <a:avLst/>
          </a:prstGeom>
          <a:noFill/>
          <a:ln w="0">
            <a:noFill/>
          </a:ln>
        </p:spPr>
        <p:txBody>
          <a:bodyPr anchor="t">
            <a:normAutofit fontScale="90000" lnSpcReduction="10000"/>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HOME</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PATH </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TERM </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TZ </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LOGNAME </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LC</a:t>
            </a:r>
            <a:r>
              <a:rPr lang="ru-RU" sz="2400" b="0" strike="noStrike" spc="-1">
                <a:solidFill>
                  <a:srgbClr val="FFFFFF"/>
                </a:solidFill>
                <a:latin typeface="Tw Cen MT"/>
              </a:rPr>
              <a:t>_</a:t>
            </a:r>
            <a:r>
              <a:rPr lang="en-US" sz="2400" b="0" strike="noStrike" spc="-1">
                <a:solidFill>
                  <a:srgbClr val="FFFFFF"/>
                </a:solidFill>
                <a:latin typeface="Tw Cen MT"/>
              </a:rPr>
              <a:t>NUMERIC </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LC</a:t>
            </a:r>
            <a:r>
              <a:rPr lang="ru-RU" sz="2400" b="0" strike="noStrike" spc="-1">
                <a:solidFill>
                  <a:srgbClr val="FFFFFF"/>
                </a:solidFill>
                <a:latin typeface="Tw Cen MT"/>
              </a:rPr>
              <a:t>_</a:t>
            </a:r>
            <a:r>
              <a:rPr lang="en-US" sz="2400" b="0" strike="noStrike" spc="-1">
                <a:solidFill>
                  <a:srgbClr val="FFFFFF"/>
                </a:solidFill>
                <a:latin typeface="Tw Cen MT"/>
              </a:rPr>
              <a:t>TIME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Запуск и завершение программы</a:t>
            </a:r>
            <a:endParaRPr lang="en-US" sz="3600" b="0" strike="noStrike" spc="-1">
              <a:solidFill>
                <a:srgbClr val="FFFFFF"/>
              </a:solidFill>
              <a:latin typeface="Tw Cen MT"/>
            </a:endParaRPr>
          </a:p>
        </p:txBody>
      </p:sp>
      <p:sp>
        <p:nvSpPr>
          <p:cNvPr id="355"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ПОТОКИ </a:t>
            </a:r>
            <a:r>
              <a:rPr lang="en-US" sz="2400" b="0" strike="noStrike" spc="-1">
                <a:solidFill>
                  <a:srgbClr val="FFFFFF"/>
                </a:solidFill>
                <a:latin typeface="Tw Cen MT"/>
              </a:rPr>
              <a:t>I/O</a:t>
            </a: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Ввод данных</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Вывод данных</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Вывод сообщений об ошибках</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Обработка ошибок</a:t>
            </a:r>
            <a:endParaRPr lang="en-US" sz="3600" b="0" strike="noStrike" spc="-1">
              <a:solidFill>
                <a:srgbClr val="FFFFFF"/>
              </a:solidFill>
              <a:latin typeface="Tw Cen MT"/>
            </a:endParaRPr>
          </a:p>
        </p:txBody>
      </p:sp>
      <p:sp>
        <p:nvSpPr>
          <p:cNvPr id="357" name="PlaceHolder 2"/>
          <p:cNvSpPr>
            <a:spLocks noGrp="1"/>
          </p:cNvSpPr>
          <p:nvPr>
            <p:ph/>
          </p:nvPr>
        </p:nvSpPr>
        <p:spPr>
          <a:xfrm>
            <a:off x="1141560" y="2249640"/>
            <a:ext cx="9905760" cy="4299120"/>
          </a:xfrm>
          <a:prstGeom prst="rect">
            <a:avLst/>
          </a:prstGeom>
          <a:noFill/>
          <a:ln w="0">
            <a:noFill/>
          </a:ln>
        </p:spPr>
        <p:txBody>
          <a:bodyPr anchor="t">
            <a:normAutofit fontScale="95000" lnSpcReduction="10000"/>
          </a:bodyPr>
          <a:lstStyle/>
          <a:p>
            <a:pPr>
              <a:lnSpc>
                <a:spcPct val="120000"/>
              </a:lnSpc>
              <a:spcBef>
                <a:spcPts val="1001"/>
              </a:spcBef>
              <a:buNone/>
              <a:tabLst>
                <a:tab pos="0" algn="l"/>
              </a:tabLst>
            </a:pPr>
            <a:r>
              <a:rPr lang="en-US" sz="2400" b="1" strike="noStrike" spc="-1">
                <a:solidFill>
                  <a:srgbClr val="FFFFFF"/>
                </a:solidFill>
                <a:latin typeface="Tw Cen MT"/>
              </a:rPr>
              <a:t>E</a:t>
            </a:r>
            <a:r>
              <a:rPr lang="ru-RU" sz="2400" b="1" strike="noStrike" spc="-1">
                <a:solidFill>
                  <a:srgbClr val="FFFFFF"/>
                </a:solidFill>
                <a:latin typeface="Tw Cen MT"/>
              </a:rPr>
              <a:t>rrno</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E2BIG</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EACCES</a:t>
            </a:r>
            <a:r>
              <a:rPr lang="en-US" sz="2400" b="0" strike="noStrike" spc="-1">
                <a:solidFill>
                  <a:srgbClr val="FFFFFF"/>
                </a:solidFill>
                <a:latin typeface="Tw Cen MT"/>
              </a:rPr>
              <a:t>S</a:t>
            </a: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EBADF</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EAGAIN</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EBAD</a:t>
            </a:r>
            <a:r>
              <a:rPr lang="en-US" sz="2400" b="0" strike="noStrike" spc="-1">
                <a:solidFill>
                  <a:srgbClr val="FFFFFF"/>
                </a:solidFill>
                <a:latin typeface="Tw Cen MT"/>
              </a:rPr>
              <a:t>F</a:t>
            </a:r>
            <a:r>
              <a:rPr lang="ru-RU" sz="2400" b="0" strike="noStrike" spc="-1">
                <a:solidFill>
                  <a:srgbClr val="FFFFFF"/>
                </a:solidFill>
                <a:latin typeface="Tw Cen MT"/>
              </a:rPr>
              <a:t>D</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EBUSY</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ru-RU" sz="2400" b="0" strike="noStrike" spc="-1">
                <a:solidFill>
                  <a:srgbClr val="FFFFFF"/>
                </a:solidFill>
                <a:latin typeface="Tw Cen MT"/>
              </a:rPr>
              <a:t>ECHILD</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Стандартные форматы исполняемых файлов</a:t>
            </a:r>
            <a:endParaRPr lang="en-US" sz="3600" b="0" strike="noStrike" spc="-1">
              <a:solidFill>
                <a:srgbClr val="FFFFFF"/>
              </a:solidFill>
              <a:latin typeface="Tw Cen MT"/>
            </a:endParaRPr>
          </a:p>
        </p:txBody>
      </p:sp>
      <p:sp>
        <p:nvSpPr>
          <p:cNvPr id="359"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Виртуальная память процесса состоит из нескольких сегментов (областей) памяти. Размер, содержимое и расположение сегмента в памяти определяется как самой программой, так и форматом исполняемого файла.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COFF </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ELF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ELF</a:t>
            </a:r>
            <a:endParaRPr lang="en-US" sz="3600" b="0" strike="noStrike" spc="-1">
              <a:solidFill>
                <a:srgbClr val="FFFFFF"/>
              </a:solidFill>
              <a:latin typeface="Tw Cen MT"/>
            </a:endParaRPr>
          </a:p>
        </p:txBody>
      </p:sp>
      <p:sp>
        <p:nvSpPr>
          <p:cNvPr id="361" name="PlaceHolder 2"/>
          <p:cNvSpPr>
            <a:spLocks noGrp="1"/>
          </p:cNvSpPr>
          <p:nvPr>
            <p:ph/>
          </p:nvPr>
        </p:nvSpPr>
        <p:spPr>
          <a:xfrm>
            <a:off x="1141560" y="2249640"/>
            <a:ext cx="345492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Перемещаемый файл</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Разделяемый объектный файл</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Исполняемый файл</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pic>
        <p:nvPicPr>
          <p:cNvPr id="362" name="Рисунок 4"/>
          <p:cNvPicPr/>
          <p:nvPr/>
        </p:nvPicPr>
        <p:blipFill>
          <a:blip r:embed="rId2"/>
          <a:stretch/>
        </p:blipFill>
        <p:spPr>
          <a:xfrm>
            <a:off x="5612400" y="1231920"/>
            <a:ext cx="4047840" cy="4838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1141560" y="618480"/>
            <a:ext cx="9905760" cy="1478160"/>
          </a:xfrm>
          <a:prstGeom prst="rect">
            <a:avLst/>
          </a:prstGeom>
          <a:noFill/>
          <a:ln w="0">
            <a:noFill/>
          </a:ln>
        </p:spPr>
        <p:txBody>
          <a:bodyPr anchor="ctr">
            <a:normAutofit fontScale="90000"/>
          </a:bodyPr>
          <a:lstStyle/>
          <a:p>
            <a:pPr>
              <a:lnSpc>
                <a:spcPct val="90000"/>
              </a:lnSpc>
              <a:buNone/>
            </a:pPr>
            <a:r>
              <a:rPr lang="ru-RU" sz="3600" b="0" strike="noStrike" cap="all" spc="-1">
                <a:solidFill>
                  <a:srgbClr val="FFFFFF"/>
                </a:solidFill>
                <a:latin typeface="Tw Cen MT"/>
              </a:rPr>
              <a:t>Каждый заголовок сегмента программы описывает один сегмент и содержит следующую информацию:</a:t>
            </a:r>
            <a:r>
              <a:t/>
            </a:r>
            <a:br/>
            <a:endParaRPr lang="en-US" sz="3600" b="0" strike="noStrike" spc="-1">
              <a:solidFill>
                <a:srgbClr val="FFFFFF"/>
              </a:solidFill>
              <a:latin typeface="Tw Cen MT"/>
            </a:endParaRPr>
          </a:p>
        </p:txBody>
      </p:sp>
      <p:sp>
        <p:nvSpPr>
          <p:cNvPr id="364"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Тип сегмента и действие операционной системы с этим сегментом.</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Расположение сегмента в файле.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Стартовый адрес сегмента в виртуальной памяти процесса.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Размер сегментов в файле.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Размер сегментов в памяти.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Флаги доступа к сегменту.</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Формат </a:t>
            </a:r>
            <a:r>
              <a:rPr lang="en-US" sz="3600" b="0" strike="noStrike" cap="all" spc="-1">
                <a:solidFill>
                  <a:srgbClr val="FFFFFF"/>
                </a:solidFill>
                <a:latin typeface="Tw Cen MT"/>
              </a:rPr>
              <a:t>COFF</a:t>
            </a:r>
            <a:endParaRPr lang="en-US" sz="3600" b="0" strike="noStrike" spc="-1">
              <a:solidFill>
                <a:srgbClr val="FFFFFF"/>
              </a:solidFill>
              <a:latin typeface="Tw Cen MT"/>
            </a:endParaRPr>
          </a:p>
        </p:txBody>
      </p:sp>
      <p:sp>
        <p:nvSpPr>
          <p:cNvPr id="366" name="PlaceHolder 2"/>
          <p:cNvSpPr>
            <a:spLocks noGrp="1"/>
          </p:cNvSpPr>
          <p:nvPr>
            <p:ph/>
          </p:nvPr>
        </p:nvSpPr>
        <p:spPr>
          <a:xfrm>
            <a:off x="1141560" y="2249640"/>
            <a:ext cx="3364200" cy="4127040"/>
          </a:xfrm>
          <a:prstGeom prst="rect">
            <a:avLst/>
          </a:prstGeom>
          <a:noFill/>
          <a:ln w="0">
            <a:noFill/>
          </a:ln>
        </p:spPr>
        <p:txBody>
          <a:bodyPr anchor="t">
            <a:norm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 f_magic</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f_nscns</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f_timdat</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f_symptr</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f_nsyms</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f_opthdr</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f_flags</a:t>
            </a:r>
            <a:endParaRPr lang="en-US" sz="2400" b="0" strike="noStrike" spc="-1">
              <a:solidFill>
                <a:srgbClr val="FFFFFF"/>
              </a:solidFill>
              <a:latin typeface="Tw Cen MT"/>
            </a:endParaRPr>
          </a:p>
        </p:txBody>
      </p:sp>
      <p:pic>
        <p:nvPicPr>
          <p:cNvPr id="367" name="Объект 3"/>
          <p:cNvPicPr/>
          <p:nvPr/>
        </p:nvPicPr>
        <p:blipFill>
          <a:blip r:embed="rId2"/>
          <a:stretch/>
        </p:blipFill>
        <p:spPr>
          <a:xfrm>
            <a:off x="6539760" y="1137240"/>
            <a:ext cx="3361680" cy="523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Файловая система ОС UNIX</a:t>
            </a:r>
            <a:endParaRPr lang="en-US" sz="3600" b="0" strike="noStrike" spc="-1">
              <a:solidFill>
                <a:srgbClr val="FFFFFF"/>
              </a:solidFill>
              <a:latin typeface="Tw Cen MT"/>
            </a:endParaRPr>
          </a:p>
        </p:txBody>
      </p:sp>
      <p:sp>
        <p:nvSpPr>
          <p:cNvPr id="369"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ФАЙЛЫ</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ПРОЦЕССЫ</a:t>
            </a:r>
            <a:endParaRPr lang="en-US" sz="2400" b="0" strike="noStrike" spc="-1">
              <a:solidFill>
                <a:srgbClr val="FFFFFF"/>
              </a:solidFill>
              <a:latin typeface="Tw Cen MT"/>
            </a:endParaRPr>
          </a:p>
        </p:txBody>
      </p:sp>
      <p:pic>
        <p:nvPicPr>
          <p:cNvPr id="370" name="Picture 2" descr="https://studfile.net/html/2706/990/html_EEY2r2CRGm.P2gJ/img-eIFSX2.png"/>
          <p:cNvPicPr/>
          <p:nvPr/>
        </p:nvPicPr>
        <p:blipFill>
          <a:blip r:embed="rId2"/>
          <a:stretch/>
        </p:blipFill>
        <p:spPr>
          <a:xfrm>
            <a:off x="4341960" y="1601280"/>
            <a:ext cx="6554520" cy="5137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Типы файлов</a:t>
            </a:r>
            <a:endParaRPr lang="en-US" sz="3600" b="0" strike="noStrike" spc="-1">
              <a:solidFill>
                <a:srgbClr val="FFFFFF"/>
              </a:solidFill>
              <a:latin typeface="Tw Cen MT"/>
            </a:endParaRPr>
          </a:p>
        </p:txBody>
      </p:sp>
      <p:sp>
        <p:nvSpPr>
          <p:cNvPr id="372"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Обычный файл</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Каталог</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Специальный файл устройства</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Файл FIFO или именованный канал</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Связь (</a:t>
            </a:r>
            <a:r>
              <a:rPr lang="ru-RU" sz="2400" b="0" strike="noStrike" spc="-1" dirty="0" err="1">
                <a:solidFill>
                  <a:srgbClr val="FFFFFF"/>
                </a:solidFill>
                <a:latin typeface="Tw Cen MT"/>
              </a:rPr>
              <a:t>link</a:t>
            </a:r>
            <a:r>
              <a:rPr lang="ru-RU" sz="2400" b="0" strike="noStrike" spc="-1" dirty="0">
                <a:solidFill>
                  <a:srgbClr val="FFFFFF"/>
                </a:solidFill>
                <a:latin typeface="Tw Cen MT"/>
              </a:rPr>
              <a:t>)</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Сокет (</a:t>
            </a:r>
            <a:r>
              <a:rPr lang="ru-RU" sz="2400" b="0" strike="noStrike" spc="-1" dirty="0" err="1">
                <a:solidFill>
                  <a:srgbClr val="FFFFFF"/>
                </a:solidFill>
                <a:latin typeface="Tw Cen MT"/>
              </a:rPr>
              <a:t>socket</a:t>
            </a:r>
            <a:r>
              <a:rPr lang="ru-RU" sz="2400" b="0" strike="noStrike" spc="-1" dirty="0">
                <a:solidFill>
                  <a:srgbClr val="FFFFFF"/>
                </a:solidFill>
                <a:latin typeface="Tw Cen MT"/>
              </a:rPr>
              <a:t>)</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Процессор</a:t>
            </a:r>
            <a:endParaRPr lang="en-US" sz="3600" b="0" strike="noStrike" spc="-1">
              <a:solidFill>
                <a:srgbClr val="FFFFFF"/>
              </a:solidFill>
              <a:latin typeface="Tw Cen MT"/>
            </a:endParaRPr>
          </a:p>
        </p:txBody>
      </p:sp>
      <p:sp>
        <p:nvSpPr>
          <p:cNvPr id="233" name="PlaceHolder 2"/>
          <p:cNvSpPr>
            <a:spLocks noGrp="1"/>
          </p:cNvSpPr>
          <p:nvPr>
            <p:ph/>
          </p:nvPr>
        </p:nvSpPr>
        <p:spPr>
          <a:xfrm>
            <a:off x="1141560" y="2249640"/>
            <a:ext cx="9905760" cy="3541320"/>
          </a:xfrm>
          <a:prstGeom prst="rect">
            <a:avLst/>
          </a:prstGeom>
          <a:noFill/>
          <a:ln w="0">
            <a:noFill/>
          </a:ln>
        </p:spPr>
        <p:txBody>
          <a:bodyPr anchor="t">
            <a:noAutofit/>
          </a:bodyPr>
          <a:lstStyle/>
          <a:p>
            <a:pPr>
              <a:lnSpc>
                <a:spcPct val="120000"/>
              </a:lnSpc>
              <a:spcBef>
                <a:spcPts val="1001"/>
              </a:spcBef>
              <a:buNone/>
              <a:tabLst>
                <a:tab pos="0" algn="l"/>
              </a:tabLst>
            </a:pPr>
            <a:r>
              <a:rPr lang="ru-RU" sz="2400" b="0" strike="noStrike" spc="-1">
                <a:solidFill>
                  <a:srgbClr val="FFFFFF"/>
                </a:solidFill>
                <a:latin typeface="Tw Cen MT"/>
              </a:rPr>
              <a:t>Устройство которое выполняет инструкции</a:t>
            </a:r>
            <a:r>
              <a:rPr lang="en-US" sz="2400" b="0" strike="noStrike" spc="-1">
                <a:solidFill>
                  <a:srgbClr val="FFFFFF"/>
                </a:solidFill>
                <a:latin typeface="Tw Cen MT"/>
              </a:rPr>
              <a:t>:</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Fetch</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Decode</a:t>
            </a:r>
          </a:p>
          <a:p>
            <a:pPr marL="228600" indent="-228600">
              <a:lnSpc>
                <a:spcPct val="120000"/>
              </a:lnSpc>
              <a:spcBef>
                <a:spcPts val="1001"/>
              </a:spcBef>
              <a:buClr>
                <a:srgbClr val="FFFFFF"/>
              </a:buClr>
              <a:buSzPct val="125000"/>
              <a:buFont typeface="Arial"/>
              <a:buChar char="•"/>
              <a:tabLst>
                <a:tab pos="0" algn="l"/>
              </a:tabLst>
            </a:pPr>
            <a:r>
              <a:rPr lang="en-US" sz="2400" b="0" strike="noStrike" spc="-1">
                <a:solidFill>
                  <a:srgbClr val="FFFFFF"/>
                </a:solidFill>
                <a:latin typeface="Tw Cen MT"/>
              </a:rPr>
              <a:t>Execute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Каталог</a:t>
            </a:r>
            <a:endParaRPr lang="en-US" sz="3600" b="0" strike="noStrike" spc="-1">
              <a:solidFill>
                <a:srgbClr val="FFFFFF"/>
              </a:solidFill>
              <a:latin typeface="Tw Cen MT"/>
            </a:endParaRPr>
          </a:p>
        </p:txBody>
      </p:sp>
      <p:pic>
        <p:nvPicPr>
          <p:cNvPr id="374" name="Объект 3"/>
          <p:cNvPicPr/>
          <p:nvPr/>
        </p:nvPicPr>
        <p:blipFill>
          <a:blip r:embed="rId2"/>
          <a:stretch/>
        </p:blipFill>
        <p:spPr>
          <a:xfrm>
            <a:off x="3804840" y="2097000"/>
            <a:ext cx="4578480" cy="2639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Специальный файл устройства</a:t>
            </a:r>
            <a:endParaRPr lang="en-US" sz="3600" b="0" strike="noStrike" spc="-1">
              <a:solidFill>
                <a:srgbClr val="FFFFFF"/>
              </a:solidFill>
              <a:latin typeface="Tw Cen MT"/>
            </a:endParaRPr>
          </a:p>
        </p:txBody>
      </p:sp>
      <p:sp>
        <p:nvSpPr>
          <p:cNvPr id="376"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Символьные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Блочные</a:t>
            </a:r>
            <a:endParaRPr lang="en-US" sz="2400" b="0" strike="noStrike" spc="-1">
              <a:solidFill>
                <a:srgbClr val="FFFFFF"/>
              </a:solidFill>
              <a:latin typeface="Tw Cen MT"/>
            </a:endParaRPr>
          </a:p>
          <a:p>
            <a:pPr>
              <a:lnSpc>
                <a:spcPct val="120000"/>
              </a:lnSpc>
              <a:spcBef>
                <a:spcPts val="1001"/>
              </a:spcBef>
              <a:buNone/>
              <a:tabLst>
                <a:tab pos="0" algn="l"/>
              </a:tabLst>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a:solidFill>
                  <a:srgbClr val="FFFFFF"/>
                </a:solidFill>
                <a:latin typeface="Tw Cen MT"/>
              </a:rPr>
              <a:t>Связь (link)</a:t>
            </a:r>
            <a:endParaRPr lang="en-US" sz="3600" b="0" strike="noStrike" spc="-1">
              <a:solidFill>
                <a:srgbClr val="FFFFFF"/>
              </a:solidFill>
              <a:latin typeface="Tw Cen MT"/>
            </a:endParaRPr>
          </a:p>
        </p:txBody>
      </p:sp>
      <p:sp>
        <p:nvSpPr>
          <p:cNvPr id="378"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Жесткая ссылка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Мягкая ссылка</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Права доступа</a:t>
            </a:r>
            <a:endParaRPr lang="en-US" sz="3600" b="0" strike="noStrike" spc="-1">
              <a:solidFill>
                <a:srgbClr val="FFFFFF"/>
              </a:solidFill>
              <a:latin typeface="Tw Cen MT"/>
            </a:endParaRPr>
          </a:p>
        </p:txBody>
      </p:sp>
      <p:sp>
        <p:nvSpPr>
          <p:cNvPr id="380"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Класс владельца-пользователя файла.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Класс членов группы, являющейся владельцем файлов.</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Класс остальных пользователей, кроме суперпользователя.</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Дополнительные атрибуты доступа</a:t>
            </a:r>
            <a:endParaRPr lang="en-US" sz="3600" b="0" strike="noStrike" spc="-1">
              <a:solidFill>
                <a:srgbClr val="FFFFFF"/>
              </a:solidFill>
              <a:latin typeface="Tw Cen MT"/>
            </a:endParaRPr>
          </a:p>
        </p:txBody>
      </p:sp>
      <p:sp>
        <p:nvSpPr>
          <p:cNvPr id="382"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t - сохранить образ выполняемого файла после завершения;</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s - установить пользовательский идентификатор процесса при выполнении;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s - установить групповой идентификатор процесса при выполнении;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1 - установить обязательное блокирование файлов при выполнении</a:t>
            </a: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dirty="0">
                <a:solidFill>
                  <a:srgbClr val="FFFFFF"/>
                </a:solidFill>
                <a:latin typeface="Tw Cen MT"/>
              </a:rPr>
              <a:t>Индексный дескриптор</a:t>
            </a:r>
            <a:endParaRPr lang="en-US" sz="3600" b="0" strike="noStrike" spc="-1" dirty="0">
              <a:solidFill>
                <a:srgbClr val="FFFFFF"/>
              </a:solidFill>
              <a:latin typeface="Tw Cen MT"/>
            </a:endParaRPr>
          </a:p>
        </p:txBody>
      </p:sp>
      <p:pic>
        <p:nvPicPr>
          <p:cNvPr id="384" name="Объект 3"/>
          <p:cNvPicPr/>
          <p:nvPr/>
        </p:nvPicPr>
        <p:blipFill>
          <a:blip r:embed="rId2"/>
          <a:stretch/>
        </p:blipFill>
        <p:spPr>
          <a:xfrm>
            <a:off x="3228120" y="2249640"/>
            <a:ext cx="5732280" cy="3541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Устройства</a:t>
            </a:r>
            <a:endParaRPr lang="en-US" sz="3600" b="0" strike="noStrike" spc="-1">
              <a:solidFill>
                <a:srgbClr val="FFFFFF"/>
              </a:solidFill>
              <a:latin typeface="Tw Cen MT"/>
            </a:endParaRPr>
          </a:p>
        </p:txBody>
      </p:sp>
      <p:sp>
        <p:nvSpPr>
          <p:cNvPr id="386" name="PlaceHolder 2"/>
          <p:cNvSpPr>
            <a:spLocks noGrp="1"/>
          </p:cNvSpPr>
          <p:nvPr>
            <p:ph/>
          </p:nvPr>
        </p:nvSpPr>
        <p:spPr>
          <a:xfrm>
            <a:off x="1141560" y="1589760"/>
            <a:ext cx="9905760" cy="5008320"/>
          </a:xfrm>
          <a:prstGeom prst="rect">
            <a:avLst/>
          </a:prstGeom>
          <a:noFill/>
          <a:ln w="0">
            <a:noFill/>
          </a:ln>
        </p:spPr>
        <p:txBody>
          <a:bodyPr anchor="t">
            <a:normAutofit fontScale="85500" lnSpcReduction="10000"/>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/dev/rmtn - накопитель на магнитной ленте;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/dev/cdn - CD-ROM;</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/dev/ttypn - подчиненный псевдотерминал;</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/dev/console - системная консоль;</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/dev/tty - терминальная линия управляющего терминала для данного процесса;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/dev/mem - физическое ОЗУ;</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/dev/kmem - виртуальная память ядра;</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/dev/null - нулевое устройство, весь вывод на него пропадает, а при попытке ввода из этого устройства возвращается 0 байт информации;</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/dev/zero - нулевое устройство, весь вывод на него уничтожается, а ввод приводит к получению последовательности нулей.</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1141560" y="15732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Файловая система</a:t>
            </a:r>
            <a:endParaRPr lang="en-US" sz="3600" b="0" strike="noStrike" spc="-1">
              <a:solidFill>
                <a:srgbClr val="FFFFFF"/>
              </a:solidFill>
              <a:latin typeface="Tw Cen MT"/>
            </a:endParaRPr>
          </a:p>
        </p:txBody>
      </p:sp>
      <p:sp>
        <p:nvSpPr>
          <p:cNvPr id="388" name="PlaceHolder 2"/>
          <p:cNvSpPr>
            <a:spLocks noGrp="1"/>
          </p:cNvSpPr>
          <p:nvPr>
            <p:ph/>
          </p:nvPr>
        </p:nvSpPr>
        <p:spPr>
          <a:xfrm>
            <a:off x="1141560" y="1550880"/>
            <a:ext cx="10391040" cy="4055760"/>
          </a:xfrm>
          <a:prstGeom prst="rect">
            <a:avLst/>
          </a:prstGeom>
          <a:noFill/>
          <a:ln w="0">
            <a:noFill/>
          </a:ln>
        </p:spPr>
        <p:txBody>
          <a:bodyPr numCol="1" spcCol="0" anchor="ctr">
            <a:noAutofit/>
          </a:bodyPr>
          <a:lstStyle/>
          <a:p>
            <a:pPr marL="228600" indent="-228600">
              <a:lnSpc>
                <a:spcPct val="100000"/>
              </a:lnSpc>
              <a:buClr>
                <a:srgbClr val="FFFFFF"/>
              </a:buClr>
              <a:buFont typeface="Arial"/>
              <a:buChar char="•"/>
            </a:pPr>
            <a:r>
              <a:rPr lang="ru-RU" sz="2000" b="0" strike="noStrike" spc="-1" dirty="0">
                <a:solidFill>
                  <a:srgbClr val="FFFFFF"/>
                </a:solidFill>
                <a:latin typeface="Arial"/>
              </a:rPr>
              <a:t>размещение и упорядочивание на носителе данных в виде файлов;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определение максимально поддерживаемого объема данных на носителе информации;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создание, чтение и удаление файлов;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назначение и изменение атрибутов файлов (размер, время создания и изменения, владелец и создатель файла, доступен только для чтения, скрытый файл, временный файл, архивный, исполняемый, максимальная длина имени файла и т.п.);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определение структуры файла;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поиск файлов;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организация каталогов для логической организации файлов;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защита файлов при системном сбое; </a:t>
            </a:r>
            <a:endParaRPr lang="en-US" sz="2000" b="0" strike="noStrike" spc="-1" dirty="0">
              <a:solidFill>
                <a:srgbClr val="FFFFFF"/>
              </a:solidFill>
              <a:latin typeface="Tw Cen MT"/>
            </a:endParaRPr>
          </a:p>
          <a:p>
            <a:pPr marL="228600" indent="-228600">
              <a:lnSpc>
                <a:spcPct val="100000"/>
              </a:lnSpc>
              <a:buClr>
                <a:srgbClr val="FFFFFF"/>
              </a:buClr>
              <a:buFont typeface="Arial"/>
              <a:buChar char="•"/>
            </a:pPr>
            <a:r>
              <a:rPr lang="ru-RU" sz="2000" b="0" strike="noStrike" spc="-1" dirty="0">
                <a:solidFill>
                  <a:srgbClr val="FFFFFF"/>
                </a:solidFill>
                <a:latin typeface="Arial"/>
              </a:rPr>
              <a:t>защита файлов от несанкционированного доступа и изменения их содержимого. </a:t>
            </a:r>
            <a:endParaRPr lang="en-US" sz="20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dirty="0">
                <a:solidFill>
                  <a:srgbClr val="FFFFFF"/>
                </a:solidFill>
                <a:latin typeface="Tw Cen MT"/>
              </a:rPr>
              <a:t>Задачи ФС</a:t>
            </a:r>
            <a:endParaRPr lang="en-US" sz="3600" b="0" strike="noStrike" spc="-1" dirty="0">
              <a:solidFill>
                <a:srgbClr val="FFFFFF"/>
              </a:solidFill>
              <a:latin typeface="Tw Cen MT"/>
            </a:endParaRPr>
          </a:p>
        </p:txBody>
      </p:sp>
      <p:sp>
        <p:nvSpPr>
          <p:cNvPr id="390" name="PlaceHolder 2"/>
          <p:cNvSpPr>
            <a:spLocks noGrp="1"/>
          </p:cNvSpPr>
          <p:nvPr>
            <p:ph/>
          </p:nvPr>
        </p:nvSpPr>
        <p:spPr>
          <a:xfrm>
            <a:off x="1141560" y="2249640"/>
            <a:ext cx="9905760" cy="3788640"/>
          </a:xfrm>
          <a:prstGeom prst="rect">
            <a:avLst/>
          </a:prstGeom>
          <a:noFill/>
          <a:ln w="0">
            <a:noFill/>
          </a:ln>
        </p:spPr>
        <p:txBody>
          <a:bodyPr anchor="t">
            <a:normAutofit fontScale="92500" lnSpcReduction="10000"/>
          </a:bodyPr>
          <a:lstStyle/>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присвоение имен файлам;</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программный интерфейс работы с файлами для приложений;</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отображение логической модели файловой системы на физическую организацию хранилища данных;</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поддержка устойчивости файловой системы к сбоям питания, ошибкам аппаратных и программных средств;</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dirty="0">
                <a:solidFill>
                  <a:srgbClr val="FFFFFF"/>
                </a:solidFill>
                <a:latin typeface="Tw Cen MT"/>
              </a:rPr>
              <a:t>содержание параметров файла, необходимых для правильного взаимодействия с другими объектами системы (ядро, приложения и пр.). </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Файловые системы</a:t>
            </a:r>
            <a:endParaRPr lang="en-US" sz="3600" b="0" strike="noStrike" spc="-1">
              <a:solidFill>
                <a:srgbClr val="FFFFFF"/>
              </a:solidFill>
              <a:latin typeface="Tw Cen MT"/>
            </a:endParaRPr>
          </a:p>
        </p:txBody>
      </p:sp>
      <p:sp>
        <p:nvSpPr>
          <p:cNvPr id="392" name="PlaceHolder 2"/>
          <p:cNvSpPr>
            <a:spLocks noGrp="1"/>
          </p:cNvSpPr>
          <p:nvPr>
            <p:ph/>
          </p:nvPr>
        </p:nvSpPr>
        <p:spPr>
          <a:xfrm>
            <a:off x="1141560" y="2249640"/>
            <a:ext cx="9905760" cy="3541320"/>
          </a:xfrm>
          <a:prstGeom prst="rect">
            <a:avLst/>
          </a:prstGeom>
          <a:noFill/>
          <a:ln w="0">
            <a:noFill/>
          </a:ln>
        </p:spPr>
        <p:txBody>
          <a:bodyPr anchor="t">
            <a:normAutofit fontScale="78000" lnSpcReduction="10000"/>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EXT2</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EXT3</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EXT4</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JFS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ReiserFS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XFS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BtrFS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ZFS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324440" y="0"/>
            <a:ext cx="10531080" cy="1481760"/>
          </a:xfrm>
          <a:prstGeom prst="rect">
            <a:avLst/>
          </a:prstGeom>
          <a:noFill/>
          <a:ln w="0">
            <a:noFill/>
          </a:ln>
        </p:spPr>
        <p:txBody>
          <a:bodyPr anchor="ctr">
            <a:normAutofit/>
          </a:bodyPr>
          <a:lstStyle/>
          <a:p>
            <a:pPr>
              <a:lnSpc>
                <a:spcPct val="90000"/>
              </a:lnSpc>
              <a:buNone/>
            </a:pPr>
            <a:r>
              <a:rPr lang="en-US" sz="4600" b="0" strike="noStrike" cap="all" spc="-1">
                <a:solidFill>
                  <a:srgbClr val="FFFFFF"/>
                </a:solidFill>
                <a:latin typeface="Tw Cen MT"/>
              </a:rPr>
              <a:t>UNIX</a:t>
            </a:r>
            <a:endParaRPr lang="en-US" sz="4600" b="0" strike="noStrike" spc="-1">
              <a:solidFill>
                <a:srgbClr val="FFFFFF"/>
              </a:solidFill>
              <a:latin typeface="Tw Cen MT"/>
            </a:endParaRPr>
          </a:p>
        </p:txBody>
      </p:sp>
      <p:sp>
        <p:nvSpPr>
          <p:cNvPr id="235" name="PlaceHolder 2"/>
          <p:cNvSpPr>
            <a:spLocks noGrp="1"/>
          </p:cNvSpPr>
          <p:nvPr>
            <p:ph/>
          </p:nvPr>
        </p:nvSpPr>
        <p:spPr>
          <a:xfrm>
            <a:off x="1204560" y="1051200"/>
            <a:ext cx="10020240" cy="5475240"/>
          </a:xfrm>
          <a:prstGeom prst="rect">
            <a:avLst/>
          </a:prstGeom>
          <a:noFill/>
          <a:ln w="0">
            <a:noFill/>
          </a:ln>
        </p:spPr>
        <p:txBody>
          <a:bodyPr anchor="t">
            <a:normAutofit fontScale="91000" lnSpcReduction="10000"/>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BESYS (BELL Labs)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Multics (MIT, GE, Bell Labs)</a:t>
            </a: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Появилось понятие файла</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Появление виртуальной памяти</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Динамическое связывание</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Поддержка Многопроцессорности</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Размер</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  Сложность</a:t>
            </a:r>
            <a:endParaRPr lang="en-US" sz="20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 </a:t>
            </a:r>
            <a:r>
              <a:rPr lang="en-US" sz="2400" b="0" strike="noStrike" spc="-1">
                <a:solidFill>
                  <a:srgbClr val="FFFFFF"/>
                </a:solidFill>
                <a:latin typeface="Tw Cen MT"/>
              </a:rPr>
              <a:t>Unix</a:t>
            </a: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Файл как универсальная абстракция ресурса</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Язык программирования </a:t>
            </a:r>
            <a:r>
              <a:rPr lang="en-US" sz="2000" b="0" strike="noStrike" spc="-1">
                <a:solidFill>
                  <a:srgbClr val="FFFFFF"/>
                </a:solidFill>
                <a:latin typeface="Tw Cen MT"/>
              </a:rPr>
              <a:t>C </a:t>
            </a:r>
            <a:r>
              <a:rPr lang="ru-RU" sz="2000" b="0" strike="noStrike" spc="-1">
                <a:solidFill>
                  <a:srgbClr val="FFFFFF"/>
                </a:solidFill>
                <a:latin typeface="Tw Cen MT"/>
              </a:rPr>
              <a:t>и кроссплатформенность</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Потоки ввода-вывода</a:t>
            </a:r>
            <a:endParaRPr lang="en-US" sz="2000" b="0" strike="noStrike" spc="-1">
              <a:solidFill>
                <a:srgbClr val="FFFFFF"/>
              </a:solidFill>
              <a:latin typeface="Tw Cen MT"/>
            </a:endParaRPr>
          </a:p>
          <a:p>
            <a:pPr marL="685800" lvl="1" indent="-228600">
              <a:lnSpc>
                <a:spcPct val="120000"/>
              </a:lnSpc>
              <a:spcBef>
                <a:spcPts val="499"/>
              </a:spcBef>
              <a:buClr>
                <a:srgbClr val="FFFFFF"/>
              </a:buClr>
              <a:buSzPct val="125000"/>
              <a:buFont typeface="Arial"/>
              <a:buChar char="•"/>
            </a:pPr>
            <a:r>
              <a:rPr lang="ru-RU" sz="2000" b="0" strike="noStrike" spc="-1">
                <a:solidFill>
                  <a:srgbClr val="FFFFFF"/>
                </a:solidFill>
                <a:latin typeface="Tw Cen MT"/>
              </a:rPr>
              <a:t>Философия </a:t>
            </a:r>
            <a:r>
              <a:rPr lang="en-US" sz="2000" b="0" strike="noStrike" spc="-1">
                <a:solidFill>
                  <a:srgbClr val="FFFFFF"/>
                </a:solidFill>
                <a:latin typeface="Tw Cen MT"/>
              </a:rPr>
              <a:t>UNIX: </a:t>
            </a:r>
            <a:r>
              <a:rPr lang="ru-RU" sz="2000" b="0" strike="noStrike" spc="-1">
                <a:solidFill>
                  <a:srgbClr val="FFFFFF"/>
                </a:solidFill>
                <a:latin typeface="Tw Cen MT"/>
              </a:rPr>
              <a:t>Простота и элегантность</a:t>
            </a:r>
            <a:endParaRPr lang="en-US" sz="2000" b="0" strike="noStrike" spc="-1">
              <a:solidFill>
                <a:srgbClr val="FFFFFF"/>
              </a:solidFill>
              <a:latin typeface="Tw Cen MT"/>
            </a:endParaRPr>
          </a:p>
          <a:p>
            <a:pPr>
              <a:lnSpc>
                <a:spcPct val="120000"/>
              </a:lnSpc>
              <a:spcBef>
                <a:spcPts val="1001"/>
              </a:spcBef>
              <a:buNone/>
            </a:pPr>
            <a:endParaRPr lang="en-US" sz="20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macOS</a:t>
            </a:r>
            <a:endParaRPr lang="en-US" sz="3600" b="0" strike="noStrike" spc="-1">
              <a:solidFill>
                <a:srgbClr val="FFFFFF"/>
              </a:solidFill>
              <a:latin typeface="Tw Cen MT"/>
            </a:endParaRPr>
          </a:p>
        </p:txBody>
      </p:sp>
      <p:sp>
        <p:nvSpPr>
          <p:cNvPr id="394"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HFS+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HFSX</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APFS</a:t>
            </a:r>
          </a:p>
          <a:p>
            <a:pPr marL="228600" indent="-228600">
              <a:lnSpc>
                <a:spcPct val="120000"/>
              </a:lnSpc>
              <a:spcBef>
                <a:spcPts val="1001"/>
              </a:spcBef>
              <a:buClr>
                <a:srgbClr val="FFFFFF"/>
              </a:buClr>
              <a:buSzPct val="125000"/>
              <a:buFont typeface="Arial"/>
              <a:buChar char="•"/>
            </a:pPr>
            <a:r>
              <a:rPr lang="en-US" sz="2400" b="0" strike="noStrike" spc="-1">
                <a:solidFill>
                  <a:srgbClr val="FFFFFF"/>
                </a:solidFill>
                <a:latin typeface="Tw Cen MT"/>
              </a:rPr>
              <a:t>WTFS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Рисунок 3"/>
          <p:cNvPicPr/>
          <p:nvPr/>
        </p:nvPicPr>
        <p:blipFill>
          <a:blip r:embed="rId2"/>
          <a:stretch/>
        </p:blipFill>
        <p:spPr>
          <a:xfrm>
            <a:off x="2308680" y="963000"/>
            <a:ext cx="7162560" cy="5162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1141560" y="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EXT2</a:t>
            </a:r>
            <a:endParaRPr lang="en-US" sz="3600" b="0" strike="noStrike" spc="-1">
              <a:solidFill>
                <a:srgbClr val="FFFFFF"/>
              </a:solidFill>
              <a:latin typeface="Tw Cen MT"/>
            </a:endParaRPr>
          </a:p>
        </p:txBody>
      </p:sp>
      <p:pic>
        <p:nvPicPr>
          <p:cNvPr id="397" name="Рисунок 3"/>
          <p:cNvPicPr/>
          <p:nvPr/>
        </p:nvPicPr>
        <p:blipFill>
          <a:blip r:embed="rId2"/>
          <a:stretch/>
        </p:blipFill>
        <p:spPr>
          <a:xfrm>
            <a:off x="2320920" y="423720"/>
            <a:ext cx="8726040" cy="6120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en-US" sz="3600" b="0" strike="noStrike" cap="all" spc="-1">
                <a:solidFill>
                  <a:srgbClr val="FFFFFF"/>
                </a:solidFill>
                <a:latin typeface="Tw Cen MT"/>
              </a:rPr>
              <a:t>EXT4</a:t>
            </a:r>
            <a:endParaRPr lang="en-US" sz="3600" b="0" strike="noStrike" spc="-1">
              <a:solidFill>
                <a:srgbClr val="FFFFFF"/>
              </a:solidFill>
              <a:latin typeface="Tw Cen MT"/>
            </a:endParaRPr>
          </a:p>
        </p:txBody>
      </p:sp>
      <p:pic>
        <p:nvPicPr>
          <p:cNvPr id="399" name="Объект 3"/>
          <p:cNvPicPr/>
          <p:nvPr/>
        </p:nvPicPr>
        <p:blipFill>
          <a:blip r:embed="rId2"/>
          <a:stretch/>
        </p:blipFill>
        <p:spPr>
          <a:xfrm>
            <a:off x="2130120" y="2026440"/>
            <a:ext cx="7928280" cy="3630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Рисунок 3"/>
          <p:cNvPicPr/>
          <p:nvPr/>
        </p:nvPicPr>
        <p:blipFill>
          <a:blip r:embed="rId2"/>
          <a:stretch/>
        </p:blipFill>
        <p:spPr>
          <a:xfrm>
            <a:off x="2139120" y="1977120"/>
            <a:ext cx="8236440" cy="3441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1" strike="noStrike" cap="all" spc="-1" dirty="0">
                <a:solidFill>
                  <a:srgbClr val="FFFFFF"/>
                </a:solidFill>
                <a:latin typeface="Tw Cen MT"/>
              </a:rPr>
              <a:t>Особенности Ext4</a:t>
            </a:r>
            <a:r>
              <a:rPr dirty="0"/>
              <a:t/>
            </a:r>
            <a:br>
              <a:rPr dirty="0"/>
            </a:br>
            <a:endParaRPr lang="en-US" sz="3600" b="0" strike="noStrike" spc="-1" dirty="0">
              <a:solidFill>
                <a:srgbClr val="FFFFFF"/>
              </a:solidFill>
              <a:latin typeface="Tw Cen MT"/>
            </a:endParaRPr>
          </a:p>
        </p:txBody>
      </p:sp>
      <p:sp>
        <p:nvSpPr>
          <p:cNvPr id="402" name="PlaceHolder 2"/>
          <p:cNvSpPr>
            <a:spLocks noGrp="1"/>
          </p:cNvSpPr>
          <p:nvPr>
            <p:ph/>
          </p:nvPr>
        </p:nvSpPr>
        <p:spPr>
          <a:xfrm>
            <a:off x="1141560" y="1458000"/>
            <a:ext cx="9905760" cy="5156640"/>
          </a:xfrm>
          <a:prstGeom prst="rect">
            <a:avLst/>
          </a:prstGeom>
          <a:noFill/>
          <a:ln w="0">
            <a:noFill/>
          </a:ln>
        </p:spPr>
        <p:txBody>
          <a:bodyPr anchor="t">
            <a:normAutofit fontScale="83500" lnSpcReduction="20000"/>
          </a:bodyPr>
          <a:lstStyle/>
          <a:p>
            <a:pPr marL="228600" indent="-228600">
              <a:lnSpc>
                <a:spcPct val="120000"/>
              </a:lnSpc>
              <a:spcBef>
                <a:spcPts val="1001"/>
              </a:spcBef>
              <a:buClr>
                <a:srgbClr val="FFFFFF"/>
              </a:buClr>
              <a:buSzPct val="125000"/>
              <a:buFont typeface="Arial"/>
              <a:buChar char="•"/>
            </a:pPr>
            <a:r>
              <a:rPr lang="ru-RU" sz="2400" b="1" strike="noStrike" spc="-1" dirty="0" smtClean="0">
                <a:solidFill>
                  <a:srgbClr val="FFFFFF"/>
                </a:solidFill>
                <a:latin typeface="Tw Cen MT"/>
              </a:rPr>
              <a:t>Совместимость</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Больший размер файлов и файловой </a:t>
            </a:r>
            <a:r>
              <a:rPr lang="ru-RU" sz="2400" b="1" strike="noStrike" spc="-1" dirty="0" smtClean="0">
                <a:solidFill>
                  <a:srgbClr val="FFFFFF"/>
                </a:solidFill>
                <a:latin typeface="Tw Cen MT"/>
              </a:rPr>
              <a:t>системы</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Масштабируемость подкаталогов</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smtClean="0">
                <a:solidFill>
                  <a:srgbClr val="FFFFFF"/>
                </a:solidFill>
                <a:latin typeface="Tw Cen MT"/>
              </a:rPr>
              <a:t>Экстенты</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Многоблочное распределение</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Отложенное </a:t>
            </a:r>
            <a:r>
              <a:rPr lang="ru-RU" sz="2400" b="1" strike="noStrike" spc="-1" dirty="0" smtClean="0">
                <a:solidFill>
                  <a:srgbClr val="FFFFFF"/>
                </a:solidFill>
                <a:latin typeface="Tw Cen MT"/>
              </a:rPr>
              <a:t>распределение</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Быстрый </a:t>
            </a:r>
            <a:r>
              <a:rPr lang="en-US" sz="2400" b="1" strike="noStrike" spc="-1" dirty="0" err="1">
                <a:solidFill>
                  <a:srgbClr val="FFFFFF"/>
                </a:solidFill>
                <a:latin typeface="Tw Cen MT"/>
              </a:rPr>
              <a:t>fsck</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Контрольные суммы журнала</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Режим без журналирования</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Онлайн-дефрагментация</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Устойчивое </a:t>
            </a:r>
            <a:r>
              <a:rPr lang="ru-RU" sz="2400" b="1" strike="noStrike" spc="-1" dirty="0" err="1">
                <a:solidFill>
                  <a:srgbClr val="FFFFFF"/>
                </a:solidFill>
                <a:latin typeface="Tw Cen MT"/>
              </a:rPr>
              <a:t>прераспределение</a:t>
            </a:r>
            <a:endParaRPr lang="en-US" sz="2400" b="0" strike="noStrike" spc="-1" dirty="0">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1" strike="noStrike" spc="-1" dirty="0">
                <a:solidFill>
                  <a:srgbClr val="FFFFFF"/>
                </a:solidFill>
                <a:latin typeface="Tw Cen MT"/>
              </a:rPr>
              <a:t>Механизм «шлагбаумов» по умолчанию включен</a:t>
            </a: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a:p>
            <a:pPr>
              <a:lnSpc>
                <a:spcPct val="120000"/>
              </a:lnSpc>
              <a:spcBef>
                <a:spcPts val="1001"/>
              </a:spcBef>
              <a:buNone/>
            </a:pPr>
            <a:endParaRPr lang="en-US" sz="2400" b="0" strike="noStrike" spc="-1" dirty="0">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1141560" y="12420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Восстановление удаленных файлов</a:t>
            </a:r>
            <a:endParaRPr lang="en-US" sz="3600" b="0" strike="noStrike" spc="-1">
              <a:solidFill>
                <a:srgbClr val="FFFFFF"/>
              </a:solidFill>
              <a:latin typeface="Tw Cen MT"/>
            </a:endParaRPr>
          </a:p>
        </p:txBody>
      </p:sp>
      <p:sp>
        <p:nvSpPr>
          <p:cNvPr id="404" name="PlaceHolder 2"/>
          <p:cNvSpPr>
            <a:spLocks noGrp="1"/>
          </p:cNvSpPr>
          <p:nvPr>
            <p:ph/>
          </p:nvPr>
        </p:nvSpPr>
        <p:spPr>
          <a:xfrm>
            <a:off x="1141560" y="2249640"/>
            <a:ext cx="9905760" cy="3541320"/>
          </a:xfrm>
          <a:prstGeom prst="rect">
            <a:avLst/>
          </a:prstGeom>
          <a:noFill/>
          <a:ln w="0">
            <a:noFill/>
          </a:ln>
        </p:spPr>
        <p:txBody>
          <a:bodyPr anchor="t">
            <a:noAutofit/>
          </a:bodyPr>
          <a:lstStyle/>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Контекстных файлов</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Анализ сохранившейся информации в индексном дескрипторе</a:t>
            </a:r>
            <a:endParaRPr lang="en-US" sz="2400" b="0" strike="noStrike" spc="-1">
              <a:solidFill>
                <a:srgbClr val="FFFFFF"/>
              </a:solidFill>
              <a:latin typeface="Tw Cen MT"/>
            </a:endParaRPr>
          </a:p>
          <a:p>
            <a:pPr marL="228600" indent="-228600">
              <a:lnSpc>
                <a:spcPct val="120000"/>
              </a:lnSpc>
              <a:spcBef>
                <a:spcPts val="1001"/>
              </a:spcBef>
              <a:buClr>
                <a:srgbClr val="FFFFFF"/>
              </a:buClr>
              <a:buSzPct val="125000"/>
              <a:buFont typeface="Arial"/>
              <a:buChar char="•"/>
            </a:pPr>
            <a:r>
              <a:rPr lang="ru-RU" sz="2400" b="0" strike="noStrike" spc="-1">
                <a:solidFill>
                  <a:srgbClr val="FFFFFF"/>
                </a:solidFill>
                <a:latin typeface="Tw Cen MT"/>
              </a:rPr>
              <a:t>Анализ журнала</a:t>
            </a:r>
            <a:endParaRPr lang="en-US" sz="2400" b="0" strike="noStrike" spc="-1">
              <a:solidFill>
                <a:srgbClr val="FFFFFF"/>
              </a:solidFill>
              <a:latin typeface="Tw Cen MT"/>
            </a:endParaRPr>
          </a:p>
          <a:p>
            <a:pPr>
              <a:lnSpc>
                <a:spcPct val="120000"/>
              </a:lnSpc>
              <a:spcBef>
                <a:spcPts val="1001"/>
              </a:spcBef>
              <a:buNone/>
            </a:pPr>
            <a:endParaRPr lang="en-US" sz="2400" b="0" strike="noStrike" spc="-1">
              <a:solidFill>
                <a:srgbClr val="FFFFFF"/>
              </a:solidFill>
              <a:latin typeface="Tw Cen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ПРОЦЕССЫ</a:t>
            </a:r>
            <a:endParaRPr lang="en-US" sz="3600" b="0" strike="noStrike" spc="-1">
              <a:solidFill>
                <a:srgbClr val="FFFFFF"/>
              </a:solidFill>
              <a:latin typeface="Tw Cen MT"/>
            </a:endParaRPr>
          </a:p>
        </p:txBody>
      </p:sp>
      <p:pic>
        <p:nvPicPr>
          <p:cNvPr id="406" name="Объект 7"/>
          <p:cNvPicPr/>
          <p:nvPr/>
        </p:nvPicPr>
        <p:blipFill>
          <a:blip r:embed="rId2"/>
          <a:stretch/>
        </p:blipFill>
        <p:spPr>
          <a:xfrm>
            <a:off x="3452400" y="1922760"/>
            <a:ext cx="4303080" cy="4560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ПРОЦЕСС</a:t>
            </a:r>
            <a:endParaRPr lang="en-US" sz="3600" b="0" strike="noStrike" spc="-1">
              <a:solidFill>
                <a:srgbClr val="FFFFFF"/>
              </a:solidFill>
              <a:latin typeface="Tw Cen MT"/>
            </a:endParaRPr>
          </a:p>
        </p:txBody>
      </p:sp>
      <p:pic>
        <p:nvPicPr>
          <p:cNvPr id="408" name="Объект 4"/>
          <p:cNvPicPr/>
          <p:nvPr/>
        </p:nvPicPr>
        <p:blipFill>
          <a:blip r:embed="rId2"/>
          <a:stretch/>
        </p:blipFill>
        <p:spPr>
          <a:xfrm>
            <a:off x="2091960" y="1664640"/>
            <a:ext cx="8004240" cy="4780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141560" y="618480"/>
            <a:ext cx="9905760" cy="1478160"/>
          </a:xfrm>
          <a:prstGeom prst="rect">
            <a:avLst/>
          </a:prstGeom>
          <a:noFill/>
          <a:ln w="0">
            <a:noFill/>
          </a:ln>
        </p:spPr>
        <p:txBody>
          <a:bodyPr anchor="ctr">
            <a:noAutofit/>
          </a:bodyPr>
          <a:lstStyle/>
          <a:p>
            <a:pPr>
              <a:lnSpc>
                <a:spcPct val="90000"/>
              </a:lnSpc>
              <a:buNone/>
            </a:pPr>
            <a:r>
              <a:rPr lang="ru-RU" sz="3600" b="0" strike="noStrike" cap="all" spc="-1">
                <a:solidFill>
                  <a:srgbClr val="FFFFFF"/>
                </a:solidFill>
                <a:latin typeface="Tw Cen MT"/>
              </a:rPr>
              <a:t>ПОТОКИ</a:t>
            </a:r>
            <a:endParaRPr lang="en-US" sz="3600" b="0" strike="noStrike" spc="-1">
              <a:solidFill>
                <a:srgbClr val="FFFFFF"/>
              </a:solidFill>
              <a:latin typeface="Tw Cen MT"/>
            </a:endParaRPr>
          </a:p>
        </p:txBody>
      </p:sp>
      <p:pic>
        <p:nvPicPr>
          <p:cNvPr id="410" name="Объект 3"/>
          <p:cNvPicPr/>
          <p:nvPr/>
        </p:nvPicPr>
        <p:blipFill>
          <a:blip r:embed="rId2"/>
          <a:stretch/>
        </p:blipFill>
        <p:spPr>
          <a:xfrm>
            <a:off x="2277360" y="1821240"/>
            <a:ext cx="7633440" cy="4628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TM04033919[[fn=Контур]]</Template>
  <TotalTime>7589</TotalTime>
  <Words>2915</Words>
  <Application>Microsoft Office PowerPoint</Application>
  <PresentationFormat>Широкоэкранный</PresentationFormat>
  <Paragraphs>439</Paragraphs>
  <Slides>116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116</vt:i4>
      </vt:variant>
    </vt:vector>
  </HeadingPairs>
  <TitlesOfParts>
    <vt:vector size="125" baseType="lpstr">
      <vt:lpstr>Agency FB</vt:lpstr>
      <vt:lpstr>Arial</vt:lpstr>
      <vt:lpstr>DejaVu Sans</vt:lpstr>
      <vt:lpstr>Symbol</vt:lpstr>
      <vt:lpstr>Times New Roman</vt:lpstr>
      <vt:lpstr>Tw Cen MT</vt:lpstr>
      <vt:lpstr>Wingdings</vt:lpstr>
      <vt:lpstr>Office Theme</vt:lpstr>
      <vt:lpstr>Office Theme</vt:lpstr>
      <vt:lpstr>Операционные системы и системное программное обеспечение</vt:lpstr>
      <vt:lpstr>Классификация ПО</vt:lpstr>
      <vt:lpstr>Презентация PowerPoint</vt:lpstr>
      <vt:lpstr>Презентация PowerPoint</vt:lpstr>
      <vt:lpstr>Презентация PowerPoint</vt:lpstr>
      <vt:lpstr>Операционная система – это ..</vt:lpstr>
      <vt:lpstr>Что есть компьютер?</vt:lpstr>
      <vt:lpstr>Процессор</vt:lpstr>
      <vt:lpstr>UNIX</vt:lpstr>
      <vt:lpstr>Презентация PowerPoint</vt:lpstr>
      <vt:lpstr>ПРОЦЕССОР</vt:lpstr>
      <vt:lpstr>Презентация PowerPoint</vt:lpstr>
      <vt:lpstr>Презентация PowerPoint</vt:lpstr>
      <vt:lpstr>Презентация PowerPoint</vt:lpstr>
      <vt:lpstr>Блок предсказания ветвлений  </vt:lpstr>
      <vt:lpstr>Презентация PowerPoint</vt:lpstr>
      <vt:lpstr>Презентация PowerPoint</vt:lpstr>
      <vt:lpstr>mMU</vt:lpstr>
      <vt:lpstr>TLB</vt:lpstr>
      <vt:lpstr>TLB</vt:lpstr>
      <vt:lpstr>Презентация PowerPoint</vt:lpstr>
      <vt:lpstr>Заперты в 4-х стенах</vt:lpstr>
      <vt:lpstr>Тренды</vt:lpstr>
      <vt:lpstr>Загрузка компьютера</vt:lpstr>
      <vt:lpstr>Архитектуры ОС</vt:lpstr>
      <vt:lpstr>Linux kernel vs  L4 25000 KLOC VS  6.5 KLOC</vt:lpstr>
      <vt:lpstr>Размер кода различных L4-подобных микроядер</vt:lpstr>
      <vt:lpstr>Монолитное ядро</vt:lpstr>
      <vt:lpstr>Микроядро 1</vt:lpstr>
      <vt:lpstr>Микроядро 2</vt:lpstr>
      <vt:lpstr>Гипервизор</vt:lpstr>
      <vt:lpstr>многоядерные</vt:lpstr>
      <vt:lpstr>Принципы микроядра</vt:lpstr>
      <vt:lpstr>Функции микроядра</vt:lpstr>
      <vt:lpstr>Низкоуровневое управление памятью</vt:lpstr>
      <vt:lpstr>Презентация PowerPoint</vt:lpstr>
      <vt:lpstr>Операции поддержки внешних систем страничной организации памяти и управления внешней памятью оставшиеся в ядре.</vt:lpstr>
      <vt:lpstr>Взаимодействие между процессами</vt:lpstr>
      <vt:lpstr>Системный вызов В монолитном ядре</vt:lpstr>
      <vt:lpstr>Асинхронная Передача сообщения</vt:lpstr>
      <vt:lpstr>Синхронная передача сообщения</vt:lpstr>
      <vt:lpstr>Управление вводом-выводом и прерываниями</vt:lpstr>
      <vt:lpstr>Принципы построения ос</vt:lpstr>
      <vt:lpstr>Частотный принцип</vt:lpstr>
      <vt:lpstr>Принцип модульности</vt:lpstr>
      <vt:lpstr>Принцип функциональной избирательности</vt:lpstr>
      <vt:lpstr>ПРИНЦИП генерируемости</vt:lpstr>
      <vt:lpstr>Принцип функциональной избыточности</vt:lpstr>
      <vt:lpstr>ПРИНЦИП ПО УМОЛЧАНИЮ</vt:lpstr>
      <vt:lpstr>ПРИНЦИП ПЕРЕМЕЩАЕМОСТИ</vt:lpstr>
      <vt:lpstr>Принцип защиты</vt:lpstr>
      <vt:lpstr>Принцип независимости программ от внешних устройств</vt:lpstr>
      <vt:lpstr>Принцип открытой и наращиваемой операционной системы.</vt:lpstr>
      <vt:lpstr>Разница между микроядром и монолитным ядром</vt:lpstr>
      <vt:lpstr>Преимущества микроядра</vt:lpstr>
      <vt:lpstr>Недостатки микроядра</vt:lpstr>
      <vt:lpstr>Итог</vt:lpstr>
      <vt:lpstr>Монолитные ОС</vt:lpstr>
      <vt:lpstr>Простая структурированная модель монолитной системы</vt:lpstr>
      <vt:lpstr>Слоистые ОС</vt:lpstr>
      <vt:lpstr>Операционная система</vt:lpstr>
      <vt:lpstr>ОС предоставляют следующий перечень услуг:</vt:lpstr>
      <vt:lpstr>UNIX</vt:lpstr>
      <vt:lpstr>Отличительные черты</vt:lpstr>
      <vt:lpstr>Основы архитектуры операционной системы UNIX </vt:lpstr>
      <vt:lpstr>Ядро системы</vt:lpstr>
      <vt:lpstr>Ядро</vt:lpstr>
      <vt:lpstr>Пользователь</vt:lpstr>
      <vt:lpstr>После запуска ОС UNIX в ней создаются несколько зарегистрированных  пользователей:</vt:lpstr>
      <vt:lpstr>Системные вызовы и функции стандартных библиотек</vt:lpstr>
      <vt:lpstr>переменные окружения</vt:lpstr>
      <vt:lpstr>Запуск и завершение программы</vt:lpstr>
      <vt:lpstr>Обработка ошибок</vt:lpstr>
      <vt:lpstr>Стандартные форматы исполняемых файлов</vt:lpstr>
      <vt:lpstr>ELF</vt:lpstr>
      <vt:lpstr>Каждый заголовок сегмента программы описывает один сегмент и содержит следующую информацию: </vt:lpstr>
      <vt:lpstr>Формат COFF</vt:lpstr>
      <vt:lpstr>Файловая система ОС UNIX</vt:lpstr>
      <vt:lpstr>Типы файлов</vt:lpstr>
      <vt:lpstr>Каталог</vt:lpstr>
      <vt:lpstr>Специальный файл устройства</vt:lpstr>
      <vt:lpstr>Связь (link)</vt:lpstr>
      <vt:lpstr>Права доступа</vt:lpstr>
      <vt:lpstr>Дополнительные атрибуты доступа</vt:lpstr>
      <vt:lpstr>Индексный дескриптор</vt:lpstr>
      <vt:lpstr>Устройства</vt:lpstr>
      <vt:lpstr>Файловая система</vt:lpstr>
      <vt:lpstr>Задачи ФС</vt:lpstr>
      <vt:lpstr>Файловые системы</vt:lpstr>
      <vt:lpstr>macOS</vt:lpstr>
      <vt:lpstr>Презентация PowerPoint</vt:lpstr>
      <vt:lpstr>EXT2</vt:lpstr>
      <vt:lpstr>EXT4</vt:lpstr>
      <vt:lpstr>Презентация PowerPoint</vt:lpstr>
      <vt:lpstr>Особенности Ext4 </vt:lpstr>
      <vt:lpstr>Восстановление удаленных файлов</vt:lpstr>
      <vt:lpstr>ПРОЦЕССЫ</vt:lpstr>
      <vt:lpstr>ПРОЦЕСС</vt:lpstr>
      <vt:lpstr>ПОТОКИ</vt:lpstr>
      <vt:lpstr>Служба</vt:lpstr>
      <vt:lpstr>IPC</vt:lpstr>
      <vt:lpstr>Сигналы</vt:lpstr>
      <vt:lpstr>Реакция на сигналы</vt:lpstr>
      <vt:lpstr>КАНАЛЫ</vt:lpstr>
      <vt:lpstr>Сокеты BSD</vt:lpstr>
      <vt:lpstr>Семафор</vt:lpstr>
      <vt:lpstr>Презентация PowerPoint</vt:lpstr>
      <vt:lpstr>Презентация PowerPoint</vt:lpstr>
      <vt:lpstr>Общая память</vt:lpstr>
      <vt:lpstr>Очередь сообщений</vt:lpstr>
      <vt:lpstr>COPY ON WRITE</vt:lpstr>
      <vt:lpstr>Потоки</vt:lpstr>
      <vt:lpstr>Отображение потоков в режим ядра </vt:lpstr>
      <vt:lpstr>Отображение N:1 </vt:lpstr>
      <vt:lpstr>Отображение 1:1</vt:lpstr>
      <vt:lpstr>Отображение M:N </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Операционные системы и системное программное обеспечение</dc:title>
  <dc:subject/>
  <dc:creator>Вадим Видничук</dc:creator>
  <dc:description/>
  <cp:lastModifiedBy>Учетная запись Майкрософт</cp:lastModifiedBy>
  <cp:revision>79</cp:revision>
  <dcterms:created xsi:type="dcterms:W3CDTF">2022-02-11T06:38:05Z</dcterms:created>
  <dcterms:modified xsi:type="dcterms:W3CDTF">2022-06-29T10:38:42Z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116</vt:i4>
  </property>
</Properties>
</file>